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Lst>
  <p:sldSz cx="18288000" cy="10287000"/>
  <p:notesSz cx="6858000" cy="9144000"/>
  <p:embeddedFontLst>
    <p:embeddedFont>
      <p:font typeface="Montserrat Semi-Bold" charset="1" panose="00000700000000000000"/>
      <p:regular r:id="rId20"/>
    </p:embeddedFont>
    <p:embeddedFont>
      <p:font typeface="Montserrat Heavy" charset="1" panose="00000A00000000000000"/>
      <p:regular r:id="rId21"/>
    </p:embeddedFont>
    <p:embeddedFont>
      <p:font typeface="Montserrat" charset="1" panose="00000500000000000000"/>
      <p:regular r:id="rId22"/>
    </p:embeddedFont>
    <p:embeddedFont>
      <p:font typeface="Montserrat Bold" charset="1" panose="00000800000000000000"/>
      <p:regular r:id="rId23"/>
    </p:embeddedFont>
    <p:embeddedFont>
      <p:font typeface="Montserrat Ultra-Bold" charset="1" panose="00000900000000000000"/>
      <p:regular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jpeg" Type="http://schemas.openxmlformats.org/officeDocument/2006/relationships/image"/><Relationship Id="rId3" Target="../media/image16.png" Type="http://schemas.openxmlformats.org/officeDocument/2006/relationships/image"/><Relationship Id="rId4" Target="../media/image17.svg" Type="http://schemas.openxmlformats.org/officeDocument/2006/relationships/image"/><Relationship Id="rId5" Target="../media/image53.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jpeg" Type="http://schemas.openxmlformats.org/officeDocument/2006/relationships/image"/><Relationship Id="rId3" Target="../media/image54.pn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2.jpeg" Type="http://schemas.openxmlformats.org/officeDocument/2006/relationships/image"/><Relationship Id="rId3" Target="../media/image16.png" Type="http://schemas.openxmlformats.org/officeDocument/2006/relationships/image"/><Relationship Id="rId4" Target="../media/image17.svg" Type="http://schemas.openxmlformats.org/officeDocument/2006/relationships/image"/><Relationship Id="rId5" Target="../media/image55.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6.jpeg" Type="http://schemas.openxmlformats.org/officeDocument/2006/relationships/image"/><Relationship Id="rId3" Target="../media/image16.png" Type="http://schemas.openxmlformats.org/officeDocument/2006/relationships/image"/><Relationship Id="rId4" Target="../media/image17.svg" Type="http://schemas.openxmlformats.org/officeDocument/2006/relationships/image"/><Relationship Id="rId5" Target="../media/image57.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8.jpeg" Type="http://schemas.openxmlformats.org/officeDocument/2006/relationships/image"/><Relationship Id="rId3" Target="../media/image59.png" Type="http://schemas.openxmlformats.org/officeDocument/2006/relationships/image"/><Relationship Id="rId4" Target="../media/image60.svg" Type="http://schemas.openxmlformats.org/officeDocument/2006/relationships/image"/><Relationship Id="rId5" Target="../media/image2.png" Type="http://schemas.openxmlformats.org/officeDocument/2006/relationships/image"/><Relationship Id="rId6" Target="../media/image3.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11.png" Type="http://schemas.openxmlformats.org/officeDocument/2006/relationships/image"/><Relationship Id="rId6" Target="../media/image12.png" Type="http://schemas.openxmlformats.org/officeDocument/2006/relationships/image"/><Relationship Id="rId7" Target="../media/image13.svg" Type="http://schemas.openxmlformats.org/officeDocument/2006/relationships/image"/><Relationship Id="rId8" Target="../media/image14.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jpeg" Type="http://schemas.openxmlformats.org/officeDocument/2006/relationships/image"/><Relationship Id="rId3" Target="../media/image16.png" Type="http://schemas.openxmlformats.org/officeDocument/2006/relationships/image"/><Relationship Id="rId4" Target="../media/image17.svg" Type="http://schemas.openxmlformats.org/officeDocument/2006/relationships/image"/><Relationship Id="rId5" Target="../media/image18.png" Type="http://schemas.openxmlformats.org/officeDocument/2006/relationships/image"/><Relationship Id="rId6" Target="../media/image19.png" Type="http://schemas.openxmlformats.org/officeDocument/2006/relationships/image"/><Relationship Id="rId7" Target="../media/image20.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jpeg" Type="http://schemas.openxmlformats.org/officeDocument/2006/relationships/image"/><Relationship Id="rId3" Target="../media/image16.png" Type="http://schemas.openxmlformats.org/officeDocument/2006/relationships/image"/><Relationship Id="rId4" Target="../media/image17.svg" Type="http://schemas.openxmlformats.org/officeDocument/2006/relationships/image"/><Relationship Id="rId5" Target="../media/image21.png" Type="http://schemas.openxmlformats.org/officeDocument/2006/relationships/image"/><Relationship Id="rId6" Target="../media/image22.png" Type="http://schemas.openxmlformats.org/officeDocument/2006/relationships/image"/><Relationship Id="rId7" Target="../media/image23.png" Type="http://schemas.openxmlformats.org/officeDocument/2006/relationships/image"/><Relationship Id="rId8" Target="../media/image24.png" Type="http://schemas.openxmlformats.org/officeDocument/2006/relationships/image"/><Relationship Id="rId9" Target="../media/image25.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0.png" Type="http://schemas.openxmlformats.org/officeDocument/2006/relationships/image"/><Relationship Id="rId2" Target="../media/image15.jpeg" Type="http://schemas.openxmlformats.org/officeDocument/2006/relationships/image"/><Relationship Id="rId3" Target="../media/image16.png" Type="http://schemas.openxmlformats.org/officeDocument/2006/relationships/image"/><Relationship Id="rId4" Target="../media/image17.svg" Type="http://schemas.openxmlformats.org/officeDocument/2006/relationships/image"/><Relationship Id="rId5" Target="../media/image21.png" Type="http://schemas.openxmlformats.org/officeDocument/2006/relationships/image"/><Relationship Id="rId6" Target="../media/image26.png" Type="http://schemas.openxmlformats.org/officeDocument/2006/relationships/image"/><Relationship Id="rId7" Target="../media/image27.png" Type="http://schemas.openxmlformats.org/officeDocument/2006/relationships/image"/><Relationship Id="rId8" Target="../media/image28.png" Type="http://schemas.openxmlformats.org/officeDocument/2006/relationships/image"/><Relationship Id="rId9" Target="../media/image29.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7.png" Type="http://schemas.openxmlformats.org/officeDocument/2006/relationships/image"/><Relationship Id="rId11" Target="../media/image38.png" Type="http://schemas.openxmlformats.org/officeDocument/2006/relationships/image"/><Relationship Id="rId12" Target="../media/image39.png" Type="http://schemas.openxmlformats.org/officeDocument/2006/relationships/image"/><Relationship Id="rId2" Target="../media/image31.jpeg" Type="http://schemas.openxmlformats.org/officeDocument/2006/relationships/image"/><Relationship Id="rId3" Target="../media/image16.png" Type="http://schemas.openxmlformats.org/officeDocument/2006/relationships/image"/><Relationship Id="rId4" Target="../media/image17.svg" Type="http://schemas.openxmlformats.org/officeDocument/2006/relationships/image"/><Relationship Id="rId5" Target="../media/image32.png" Type="http://schemas.openxmlformats.org/officeDocument/2006/relationships/image"/><Relationship Id="rId6" Target="../media/image33.png" Type="http://schemas.openxmlformats.org/officeDocument/2006/relationships/image"/><Relationship Id="rId7" Target="../media/image34.png" Type="http://schemas.openxmlformats.org/officeDocument/2006/relationships/image"/><Relationship Id="rId8" Target="../media/image35.png" Type="http://schemas.openxmlformats.org/officeDocument/2006/relationships/image"/><Relationship Id="rId9" Target="../media/image36.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2.png" Type="http://schemas.openxmlformats.org/officeDocument/2006/relationships/image"/><Relationship Id="rId11" Target="../media/image13.svg" Type="http://schemas.openxmlformats.org/officeDocument/2006/relationships/image"/><Relationship Id="rId2" Target="../media/image40.jpeg" Type="http://schemas.openxmlformats.org/officeDocument/2006/relationships/image"/><Relationship Id="rId3" Target="../media/image16.png" Type="http://schemas.openxmlformats.org/officeDocument/2006/relationships/image"/><Relationship Id="rId4" Target="../media/image17.svg" Type="http://schemas.openxmlformats.org/officeDocument/2006/relationships/image"/><Relationship Id="rId5" Target="../media/image41.jpeg" Type="http://schemas.openxmlformats.org/officeDocument/2006/relationships/image"/><Relationship Id="rId6" Target="../media/image42.png" Type="http://schemas.openxmlformats.org/officeDocument/2006/relationships/image"/><Relationship Id="rId7" Target="../media/image43.png" Type="http://schemas.openxmlformats.org/officeDocument/2006/relationships/image"/><Relationship Id="rId8" Target="../media/image44.png" Type="http://schemas.openxmlformats.org/officeDocument/2006/relationships/image"/><Relationship Id="rId9" Target="../media/image45.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9.png" Type="http://schemas.openxmlformats.org/officeDocument/2006/relationships/image"/><Relationship Id="rId11" Target="../media/image50.png" Type="http://schemas.openxmlformats.org/officeDocument/2006/relationships/image"/><Relationship Id="rId12" Target="../media/image51.svg" Type="http://schemas.openxmlformats.org/officeDocument/2006/relationships/image"/><Relationship Id="rId2" Target="../media/image40.jpeg" Type="http://schemas.openxmlformats.org/officeDocument/2006/relationships/image"/><Relationship Id="rId3" Target="../media/image16.png" Type="http://schemas.openxmlformats.org/officeDocument/2006/relationships/image"/><Relationship Id="rId4" Target="../media/image17.svg" Type="http://schemas.openxmlformats.org/officeDocument/2006/relationships/image"/><Relationship Id="rId5" Target="../media/image46.png" Type="http://schemas.openxmlformats.org/officeDocument/2006/relationships/image"/><Relationship Id="rId6" Target="../media/image47.png" Type="http://schemas.openxmlformats.org/officeDocument/2006/relationships/image"/><Relationship Id="rId7" Target="../media/image12.png" Type="http://schemas.openxmlformats.org/officeDocument/2006/relationships/image"/><Relationship Id="rId8" Target="../media/image13.svg" Type="http://schemas.openxmlformats.org/officeDocument/2006/relationships/image"/><Relationship Id="rId9" Target="../media/image48.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2.jpeg" Type="http://schemas.openxmlformats.org/officeDocument/2006/relationships/image"/><Relationship Id="rId3" Target="../media/image16.png" Type="http://schemas.openxmlformats.org/officeDocument/2006/relationships/image"/><Relationship Id="rId4" Target="../media/image17.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8999" r="0" b="-8999"/>
            </a:stretch>
          </a:blipFill>
        </p:spPr>
      </p:sp>
      <p:grpSp>
        <p:nvGrpSpPr>
          <p:cNvPr name="Group 3" id="3"/>
          <p:cNvGrpSpPr/>
          <p:nvPr/>
        </p:nvGrpSpPr>
        <p:grpSpPr>
          <a:xfrm rot="0">
            <a:off x="-929855" y="-403539"/>
            <a:ext cx="13031377" cy="11141745"/>
            <a:chOff x="0" y="0"/>
            <a:chExt cx="3432132" cy="2934451"/>
          </a:xfrm>
        </p:grpSpPr>
        <p:sp>
          <p:nvSpPr>
            <p:cNvPr name="Freeform 4" id="4"/>
            <p:cNvSpPr/>
            <p:nvPr/>
          </p:nvSpPr>
          <p:spPr>
            <a:xfrm flipH="false" flipV="false" rot="0">
              <a:off x="0" y="0"/>
              <a:ext cx="3432132" cy="2934451"/>
            </a:xfrm>
            <a:custGeom>
              <a:avLst/>
              <a:gdLst/>
              <a:ahLst/>
              <a:cxnLst/>
              <a:rect r="r" b="b" t="t" l="l"/>
              <a:pathLst>
                <a:path h="2934451" w="3432132">
                  <a:moveTo>
                    <a:pt x="0" y="0"/>
                  </a:moveTo>
                  <a:lnTo>
                    <a:pt x="3432132" y="0"/>
                  </a:lnTo>
                  <a:lnTo>
                    <a:pt x="3432132" y="2934451"/>
                  </a:lnTo>
                  <a:lnTo>
                    <a:pt x="0" y="2934451"/>
                  </a:lnTo>
                  <a:close/>
                </a:path>
              </a:pathLst>
            </a:custGeom>
            <a:gradFill rotWithShape="true">
              <a:gsLst>
                <a:gs pos="0">
                  <a:srgbClr val="FFFFFF">
                    <a:alpha val="100000"/>
                  </a:srgbClr>
                </a:gs>
                <a:gs pos="50000">
                  <a:srgbClr val="FFFFFF">
                    <a:alpha val="100000"/>
                  </a:srgbClr>
                </a:gs>
                <a:gs pos="100000">
                  <a:srgbClr val="FFFFFF">
                    <a:alpha val="0"/>
                  </a:srgbClr>
                </a:gs>
              </a:gsLst>
              <a:lin ang="0"/>
            </a:gradFill>
          </p:spPr>
        </p:sp>
        <p:sp>
          <p:nvSpPr>
            <p:cNvPr name="TextBox 5" id="5"/>
            <p:cNvSpPr txBox="true"/>
            <p:nvPr/>
          </p:nvSpPr>
          <p:spPr>
            <a:xfrm>
              <a:off x="0" y="-38100"/>
              <a:ext cx="3432132" cy="2972551"/>
            </a:xfrm>
            <a:prstGeom prst="rect">
              <a:avLst/>
            </a:prstGeom>
          </p:spPr>
          <p:txBody>
            <a:bodyPr anchor="ctr" rtlCol="false" tIns="50800" lIns="50800" bIns="50800" rIns="50800"/>
            <a:lstStyle/>
            <a:p>
              <a:pPr algn="ctr">
                <a:lnSpc>
                  <a:spcPts val="2566"/>
                </a:lnSpc>
              </a:pPr>
            </a:p>
          </p:txBody>
        </p:sp>
      </p:grpSp>
      <p:sp>
        <p:nvSpPr>
          <p:cNvPr name="Freeform 6" id="6"/>
          <p:cNvSpPr/>
          <p:nvPr/>
        </p:nvSpPr>
        <p:spPr>
          <a:xfrm flipH="false" flipV="false" rot="0">
            <a:off x="15333339" y="8481535"/>
            <a:ext cx="846683" cy="484918"/>
          </a:xfrm>
          <a:custGeom>
            <a:avLst/>
            <a:gdLst/>
            <a:ahLst/>
            <a:cxnLst/>
            <a:rect r="r" b="b" t="t" l="l"/>
            <a:pathLst>
              <a:path h="484918" w="846683">
                <a:moveTo>
                  <a:pt x="0" y="0"/>
                </a:moveTo>
                <a:lnTo>
                  <a:pt x="846683" y="0"/>
                </a:lnTo>
                <a:lnTo>
                  <a:pt x="846683" y="484919"/>
                </a:lnTo>
                <a:lnTo>
                  <a:pt x="0" y="48491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1711939" y="758946"/>
            <a:ext cx="2640194" cy="801959"/>
          </a:xfrm>
          <a:custGeom>
            <a:avLst/>
            <a:gdLst/>
            <a:ahLst/>
            <a:cxnLst/>
            <a:rect r="r" b="b" t="t" l="l"/>
            <a:pathLst>
              <a:path h="801959" w="2640194">
                <a:moveTo>
                  <a:pt x="0" y="0"/>
                </a:moveTo>
                <a:lnTo>
                  <a:pt x="2640194" y="0"/>
                </a:lnTo>
                <a:lnTo>
                  <a:pt x="2640194" y="801959"/>
                </a:lnTo>
                <a:lnTo>
                  <a:pt x="0" y="801959"/>
                </a:lnTo>
                <a:lnTo>
                  <a:pt x="0" y="0"/>
                </a:lnTo>
                <a:close/>
              </a:path>
            </a:pathLst>
          </a:custGeom>
          <a:blipFill>
            <a:blip r:embed="rId5"/>
            <a:stretch>
              <a:fillRect l="0" t="0" r="0" b="0"/>
            </a:stretch>
          </a:blipFill>
        </p:spPr>
      </p:sp>
      <p:sp>
        <p:nvSpPr>
          <p:cNvPr name="Freeform 8" id="8"/>
          <p:cNvSpPr/>
          <p:nvPr/>
        </p:nvSpPr>
        <p:spPr>
          <a:xfrm flipH="false" flipV="false" rot="0">
            <a:off x="1857140" y="6507867"/>
            <a:ext cx="585753" cy="585753"/>
          </a:xfrm>
          <a:custGeom>
            <a:avLst/>
            <a:gdLst/>
            <a:ahLst/>
            <a:cxnLst/>
            <a:rect r="r" b="b" t="t" l="l"/>
            <a:pathLst>
              <a:path h="585753" w="585753">
                <a:moveTo>
                  <a:pt x="0" y="0"/>
                </a:moveTo>
                <a:lnTo>
                  <a:pt x="585753" y="0"/>
                </a:lnTo>
                <a:lnTo>
                  <a:pt x="585753" y="585753"/>
                </a:lnTo>
                <a:lnTo>
                  <a:pt x="0" y="58575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0">
            <a:off x="1807605" y="7492573"/>
            <a:ext cx="684823" cy="684823"/>
          </a:xfrm>
          <a:custGeom>
            <a:avLst/>
            <a:gdLst/>
            <a:ahLst/>
            <a:cxnLst/>
            <a:rect r="r" b="b" t="t" l="l"/>
            <a:pathLst>
              <a:path h="684823" w="684823">
                <a:moveTo>
                  <a:pt x="0" y="0"/>
                </a:moveTo>
                <a:lnTo>
                  <a:pt x="684823" y="0"/>
                </a:lnTo>
                <a:lnTo>
                  <a:pt x="684823" y="684823"/>
                </a:lnTo>
                <a:lnTo>
                  <a:pt x="0" y="684823"/>
                </a:lnTo>
                <a:lnTo>
                  <a:pt x="0" y="0"/>
                </a:lnTo>
                <a:close/>
              </a:path>
            </a:pathLst>
          </a:custGeom>
          <a:blipFill>
            <a:blip r:embed="rId8"/>
            <a:stretch>
              <a:fillRect l="0" t="0" r="0" b="0"/>
            </a:stretch>
          </a:blipFill>
        </p:spPr>
      </p:sp>
      <p:sp>
        <p:nvSpPr>
          <p:cNvPr name="Freeform 10" id="10"/>
          <p:cNvSpPr/>
          <p:nvPr/>
        </p:nvSpPr>
        <p:spPr>
          <a:xfrm flipH="false" flipV="false" rot="0">
            <a:off x="1787331" y="8553203"/>
            <a:ext cx="705097" cy="705097"/>
          </a:xfrm>
          <a:custGeom>
            <a:avLst/>
            <a:gdLst/>
            <a:ahLst/>
            <a:cxnLst/>
            <a:rect r="r" b="b" t="t" l="l"/>
            <a:pathLst>
              <a:path h="705097" w="705097">
                <a:moveTo>
                  <a:pt x="0" y="0"/>
                </a:moveTo>
                <a:lnTo>
                  <a:pt x="705097" y="0"/>
                </a:lnTo>
                <a:lnTo>
                  <a:pt x="705097" y="705097"/>
                </a:lnTo>
                <a:lnTo>
                  <a:pt x="0" y="705097"/>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1" id="11"/>
          <p:cNvSpPr txBox="true"/>
          <p:nvPr/>
        </p:nvSpPr>
        <p:spPr>
          <a:xfrm rot="0">
            <a:off x="1711939" y="4619081"/>
            <a:ext cx="6236301" cy="1220329"/>
          </a:xfrm>
          <a:prstGeom prst="rect">
            <a:avLst/>
          </a:prstGeom>
        </p:spPr>
        <p:txBody>
          <a:bodyPr anchor="t" rtlCol="false" tIns="0" lIns="0" bIns="0" rIns="0">
            <a:spAutoFit/>
          </a:bodyPr>
          <a:lstStyle/>
          <a:p>
            <a:pPr algn="l">
              <a:lnSpc>
                <a:spcPts val="9374"/>
              </a:lnSpc>
            </a:pPr>
            <a:r>
              <a:rPr lang="en-US" sz="8843" b="true">
                <a:solidFill>
                  <a:srgbClr val="000000"/>
                </a:solidFill>
                <a:latin typeface="Montserrat Semi-Bold"/>
                <a:ea typeface="Montserrat Semi-Bold"/>
                <a:cs typeface="Montserrat Semi-Bold"/>
                <a:sym typeface="Montserrat Semi-Bold"/>
              </a:rPr>
              <a:t>TITANIC </a:t>
            </a:r>
          </a:p>
        </p:txBody>
      </p:sp>
      <p:sp>
        <p:nvSpPr>
          <p:cNvPr name="TextBox 12" id="12"/>
          <p:cNvSpPr txBox="true"/>
          <p:nvPr/>
        </p:nvSpPr>
        <p:spPr>
          <a:xfrm rot="0">
            <a:off x="1711939" y="2916092"/>
            <a:ext cx="6921226" cy="1579165"/>
          </a:xfrm>
          <a:prstGeom prst="rect">
            <a:avLst/>
          </a:prstGeom>
        </p:spPr>
        <p:txBody>
          <a:bodyPr anchor="t" rtlCol="false" tIns="0" lIns="0" bIns="0" rIns="0">
            <a:spAutoFit/>
          </a:bodyPr>
          <a:lstStyle/>
          <a:p>
            <a:pPr algn="l">
              <a:lnSpc>
                <a:spcPts val="6128"/>
              </a:lnSpc>
            </a:pPr>
            <a:r>
              <a:rPr lang="en-US" sz="5781" b="true">
                <a:solidFill>
                  <a:srgbClr val="2C6AD3"/>
                </a:solidFill>
                <a:latin typeface="Montserrat Heavy"/>
                <a:ea typeface="Montserrat Heavy"/>
                <a:cs typeface="Montserrat Heavy"/>
                <a:sym typeface="Montserrat Heavy"/>
              </a:rPr>
              <a:t>Exploratory Data Analysis :</a:t>
            </a:r>
          </a:p>
        </p:txBody>
      </p:sp>
      <p:sp>
        <p:nvSpPr>
          <p:cNvPr name="TextBox 13" id="13"/>
          <p:cNvSpPr txBox="true"/>
          <p:nvPr/>
        </p:nvSpPr>
        <p:spPr>
          <a:xfrm rot="0">
            <a:off x="8837710" y="924609"/>
            <a:ext cx="861992" cy="243400"/>
          </a:xfrm>
          <a:prstGeom prst="rect">
            <a:avLst/>
          </a:prstGeom>
        </p:spPr>
        <p:txBody>
          <a:bodyPr anchor="t" rtlCol="false" tIns="0" lIns="0" bIns="0" rIns="0">
            <a:spAutoFit/>
          </a:bodyPr>
          <a:lstStyle/>
          <a:p>
            <a:pPr algn="l">
              <a:lnSpc>
                <a:spcPts val="1841"/>
              </a:lnSpc>
            </a:pPr>
            <a:r>
              <a:rPr lang="en-US" b="true" sz="1737">
                <a:solidFill>
                  <a:srgbClr val="000000"/>
                </a:solidFill>
                <a:latin typeface="Montserrat Semi-Bold"/>
                <a:ea typeface="Montserrat Semi-Bold"/>
                <a:cs typeface="Montserrat Semi-Bold"/>
                <a:sym typeface="Montserrat Semi-Bold"/>
              </a:rPr>
              <a:t>HOME</a:t>
            </a:r>
          </a:p>
        </p:txBody>
      </p:sp>
      <p:sp>
        <p:nvSpPr>
          <p:cNvPr name="TextBox 14" id="14"/>
          <p:cNvSpPr txBox="true"/>
          <p:nvPr/>
        </p:nvSpPr>
        <p:spPr>
          <a:xfrm rot="0">
            <a:off x="10459026" y="926237"/>
            <a:ext cx="1979485" cy="240442"/>
          </a:xfrm>
          <a:prstGeom prst="rect">
            <a:avLst/>
          </a:prstGeom>
        </p:spPr>
        <p:txBody>
          <a:bodyPr anchor="t" rtlCol="false" tIns="0" lIns="0" bIns="0" rIns="0">
            <a:spAutoFit/>
          </a:bodyPr>
          <a:lstStyle/>
          <a:p>
            <a:pPr algn="ctr">
              <a:lnSpc>
                <a:spcPts val="1841"/>
              </a:lnSpc>
            </a:pPr>
            <a:r>
              <a:rPr lang="en-US" b="true" sz="1737">
                <a:solidFill>
                  <a:srgbClr val="000000"/>
                </a:solidFill>
                <a:latin typeface="Montserrat Semi-Bold"/>
                <a:ea typeface="Montserrat Semi-Bold"/>
                <a:cs typeface="Montserrat Semi-Bold"/>
                <a:sym typeface="Montserrat Semi-Bold"/>
              </a:rPr>
              <a:t>ABOUT</a:t>
            </a:r>
          </a:p>
        </p:txBody>
      </p:sp>
      <p:sp>
        <p:nvSpPr>
          <p:cNvPr name="TextBox 15" id="15"/>
          <p:cNvSpPr txBox="true"/>
          <p:nvPr/>
        </p:nvSpPr>
        <p:spPr>
          <a:xfrm rot="0">
            <a:off x="12958014" y="926237"/>
            <a:ext cx="1372452" cy="240442"/>
          </a:xfrm>
          <a:prstGeom prst="rect">
            <a:avLst/>
          </a:prstGeom>
        </p:spPr>
        <p:txBody>
          <a:bodyPr anchor="t" rtlCol="false" tIns="0" lIns="0" bIns="0" rIns="0">
            <a:spAutoFit/>
          </a:bodyPr>
          <a:lstStyle/>
          <a:p>
            <a:pPr algn="ctr">
              <a:lnSpc>
                <a:spcPts val="1841"/>
              </a:lnSpc>
            </a:pPr>
            <a:r>
              <a:rPr lang="en-US" b="true" sz="1737">
                <a:solidFill>
                  <a:srgbClr val="000000"/>
                </a:solidFill>
                <a:latin typeface="Montserrat Semi-Bold"/>
                <a:ea typeface="Montserrat Semi-Bold"/>
                <a:cs typeface="Montserrat Semi-Bold"/>
                <a:sym typeface="Montserrat Semi-Bold"/>
              </a:rPr>
              <a:t>CONTENT</a:t>
            </a:r>
          </a:p>
        </p:txBody>
      </p:sp>
      <p:sp>
        <p:nvSpPr>
          <p:cNvPr name="TextBox 16" id="16"/>
          <p:cNvSpPr txBox="true"/>
          <p:nvPr/>
        </p:nvSpPr>
        <p:spPr>
          <a:xfrm rot="0">
            <a:off x="14951914" y="916525"/>
            <a:ext cx="1372452" cy="243400"/>
          </a:xfrm>
          <a:prstGeom prst="rect">
            <a:avLst/>
          </a:prstGeom>
        </p:spPr>
        <p:txBody>
          <a:bodyPr anchor="t" rtlCol="false" tIns="0" lIns="0" bIns="0" rIns="0">
            <a:spAutoFit/>
          </a:bodyPr>
          <a:lstStyle/>
          <a:p>
            <a:pPr algn="l">
              <a:lnSpc>
                <a:spcPts val="1841"/>
              </a:lnSpc>
            </a:pPr>
            <a:r>
              <a:rPr lang="en-US" b="true" sz="1737">
                <a:solidFill>
                  <a:srgbClr val="000000"/>
                </a:solidFill>
                <a:latin typeface="Montserrat Semi-Bold"/>
                <a:ea typeface="Montserrat Semi-Bold"/>
                <a:cs typeface="Montserrat Semi-Bold"/>
                <a:sym typeface="Montserrat Semi-Bold"/>
              </a:rPr>
              <a:t>CONTACT </a:t>
            </a:r>
          </a:p>
        </p:txBody>
      </p:sp>
      <p:sp>
        <p:nvSpPr>
          <p:cNvPr name="TextBox 17" id="17"/>
          <p:cNvSpPr txBox="true"/>
          <p:nvPr/>
        </p:nvSpPr>
        <p:spPr>
          <a:xfrm rot="0">
            <a:off x="2621034" y="6677249"/>
            <a:ext cx="5103036" cy="275564"/>
          </a:xfrm>
          <a:prstGeom prst="rect">
            <a:avLst/>
          </a:prstGeom>
        </p:spPr>
        <p:txBody>
          <a:bodyPr anchor="t" rtlCol="false" tIns="0" lIns="0" bIns="0" rIns="0">
            <a:spAutoFit/>
          </a:bodyPr>
          <a:lstStyle/>
          <a:p>
            <a:pPr algn="l">
              <a:lnSpc>
                <a:spcPts val="2121"/>
              </a:lnSpc>
            </a:pPr>
            <a:r>
              <a:rPr lang="en-US" sz="2001" b="true">
                <a:solidFill>
                  <a:srgbClr val="000000"/>
                </a:solidFill>
                <a:latin typeface="Montserrat Semi-Bold"/>
                <a:ea typeface="Montserrat Semi-Bold"/>
                <a:cs typeface="Montserrat Semi-Bold"/>
                <a:sym typeface="Montserrat Semi-Bold"/>
              </a:rPr>
              <a:t>erafaa_ </a:t>
            </a:r>
          </a:p>
        </p:txBody>
      </p:sp>
      <p:sp>
        <p:nvSpPr>
          <p:cNvPr name="TextBox 18" id="18"/>
          <p:cNvSpPr txBox="true"/>
          <p:nvPr/>
        </p:nvSpPr>
        <p:spPr>
          <a:xfrm rot="0">
            <a:off x="2621034" y="7711490"/>
            <a:ext cx="3566734" cy="275564"/>
          </a:xfrm>
          <a:prstGeom prst="rect">
            <a:avLst/>
          </a:prstGeom>
        </p:spPr>
        <p:txBody>
          <a:bodyPr anchor="t" rtlCol="false" tIns="0" lIns="0" bIns="0" rIns="0">
            <a:spAutoFit/>
          </a:bodyPr>
          <a:lstStyle/>
          <a:p>
            <a:pPr algn="l">
              <a:lnSpc>
                <a:spcPts val="2121"/>
              </a:lnSpc>
            </a:pPr>
            <a:r>
              <a:rPr lang="en-US" sz="2001" b="true">
                <a:solidFill>
                  <a:srgbClr val="000000"/>
                </a:solidFill>
                <a:latin typeface="Montserrat Semi-Bold"/>
                <a:ea typeface="Montserrat Semi-Bold"/>
                <a:cs typeface="Montserrat Semi-Bold"/>
                <a:sym typeface="Montserrat Semi-Bold"/>
              </a:rPr>
              <a:t>eraftly</a:t>
            </a:r>
          </a:p>
        </p:txBody>
      </p:sp>
      <p:sp>
        <p:nvSpPr>
          <p:cNvPr name="TextBox 19" id="19"/>
          <p:cNvSpPr txBox="true"/>
          <p:nvPr/>
        </p:nvSpPr>
        <p:spPr>
          <a:xfrm rot="0">
            <a:off x="2621034" y="8749054"/>
            <a:ext cx="3566734" cy="275564"/>
          </a:xfrm>
          <a:prstGeom prst="rect">
            <a:avLst/>
          </a:prstGeom>
        </p:spPr>
        <p:txBody>
          <a:bodyPr anchor="t" rtlCol="false" tIns="0" lIns="0" bIns="0" rIns="0">
            <a:spAutoFit/>
          </a:bodyPr>
          <a:lstStyle/>
          <a:p>
            <a:pPr algn="l">
              <a:lnSpc>
                <a:spcPts val="2121"/>
              </a:lnSpc>
            </a:pPr>
            <a:r>
              <a:rPr lang="en-US" sz="2001" b="true">
                <a:solidFill>
                  <a:srgbClr val="000000"/>
                </a:solidFill>
                <a:latin typeface="Montserrat Semi-Bold"/>
                <a:ea typeface="Montserrat Semi-Bold"/>
                <a:cs typeface="Montserrat Semi-Bold"/>
                <a:sym typeface="Montserrat Semi-Bold"/>
              </a:rPr>
              <a:t>fataliyaera@gmail.com</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555" r="0" b="-9555"/>
            </a:stretch>
          </a:blipFill>
        </p:spPr>
      </p:sp>
      <p:grpSp>
        <p:nvGrpSpPr>
          <p:cNvPr name="Group 3" id="3"/>
          <p:cNvGrpSpPr/>
          <p:nvPr/>
        </p:nvGrpSpPr>
        <p:grpSpPr>
          <a:xfrm rot="-10800000">
            <a:off x="8490952" y="-708339"/>
            <a:ext cx="13031377" cy="11141745"/>
            <a:chOff x="0" y="0"/>
            <a:chExt cx="3432132" cy="2934451"/>
          </a:xfrm>
        </p:grpSpPr>
        <p:sp>
          <p:nvSpPr>
            <p:cNvPr name="Freeform 4" id="4"/>
            <p:cNvSpPr/>
            <p:nvPr/>
          </p:nvSpPr>
          <p:spPr>
            <a:xfrm flipH="false" flipV="false" rot="0">
              <a:off x="0" y="0"/>
              <a:ext cx="3432132" cy="2934451"/>
            </a:xfrm>
            <a:custGeom>
              <a:avLst/>
              <a:gdLst/>
              <a:ahLst/>
              <a:cxnLst/>
              <a:rect r="r" b="b" t="t" l="l"/>
              <a:pathLst>
                <a:path h="2934451" w="3432132">
                  <a:moveTo>
                    <a:pt x="0" y="0"/>
                  </a:moveTo>
                  <a:lnTo>
                    <a:pt x="3432132" y="0"/>
                  </a:lnTo>
                  <a:lnTo>
                    <a:pt x="3432132" y="2934451"/>
                  </a:lnTo>
                  <a:lnTo>
                    <a:pt x="0" y="2934451"/>
                  </a:lnTo>
                  <a:close/>
                </a:path>
              </a:pathLst>
            </a:custGeom>
            <a:gradFill rotWithShape="true">
              <a:gsLst>
                <a:gs pos="0">
                  <a:srgbClr val="FFFFFF">
                    <a:alpha val="100000"/>
                  </a:srgbClr>
                </a:gs>
                <a:gs pos="50000">
                  <a:srgbClr val="FFFFFF">
                    <a:alpha val="100000"/>
                  </a:srgbClr>
                </a:gs>
                <a:gs pos="100000">
                  <a:srgbClr val="FFFFFF">
                    <a:alpha val="0"/>
                  </a:srgbClr>
                </a:gs>
              </a:gsLst>
              <a:lin ang="0"/>
            </a:gradFill>
          </p:spPr>
        </p:sp>
        <p:sp>
          <p:nvSpPr>
            <p:cNvPr name="TextBox 5" id="5"/>
            <p:cNvSpPr txBox="true"/>
            <p:nvPr/>
          </p:nvSpPr>
          <p:spPr>
            <a:xfrm>
              <a:off x="0" y="-38100"/>
              <a:ext cx="3432132" cy="2972551"/>
            </a:xfrm>
            <a:prstGeom prst="rect">
              <a:avLst/>
            </a:prstGeom>
          </p:spPr>
          <p:txBody>
            <a:bodyPr anchor="ctr" rtlCol="false" tIns="50800" lIns="50800" bIns="50800" rIns="50800"/>
            <a:lstStyle/>
            <a:p>
              <a:pPr algn="ctr">
                <a:lnSpc>
                  <a:spcPts val="2566"/>
                </a:lnSpc>
              </a:pPr>
            </a:p>
          </p:txBody>
        </p:sp>
      </p:grpSp>
      <p:sp>
        <p:nvSpPr>
          <p:cNvPr name="Freeform 6" id="6"/>
          <p:cNvSpPr/>
          <p:nvPr/>
        </p:nvSpPr>
        <p:spPr>
          <a:xfrm flipH="false" flipV="false" rot="0">
            <a:off x="15333339" y="8481535"/>
            <a:ext cx="846683" cy="484918"/>
          </a:xfrm>
          <a:custGeom>
            <a:avLst/>
            <a:gdLst/>
            <a:ahLst/>
            <a:cxnLst/>
            <a:rect r="r" b="b" t="t" l="l"/>
            <a:pathLst>
              <a:path h="484918" w="846683">
                <a:moveTo>
                  <a:pt x="0" y="0"/>
                </a:moveTo>
                <a:lnTo>
                  <a:pt x="846683" y="0"/>
                </a:lnTo>
                <a:lnTo>
                  <a:pt x="846683" y="484919"/>
                </a:lnTo>
                <a:lnTo>
                  <a:pt x="0" y="48491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7" id="7"/>
          <p:cNvGrpSpPr/>
          <p:nvPr/>
        </p:nvGrpSpPr>
        <p:grpSpPr>
          <a:xfrm rot="0">
            <a:off x="-929855" y="2206139"/>
            <a:ext cx="22357833" cy="1058221"/>
            <a:chOff x="0" y="0"/>
            <a:chExt cx="5888483" cy="278708"/>
          </a:xfrm>
        </p:grpSpPr>
        <p:sp>
          <p:nvSpPr>
            <p:cNvPr name="Freeform 8" id="8"/>
            <p:cNvSpPr/>
            <p:nvPr/>
          </p:nvSpPr>
          <p:spPr>
            <a:xfrm flipH="false" flipV="false" rot="0">
              <a:off x="0" y="0"/>
              <a:ext cx="5888483" cy="278708"/>
            </a:xfrm>
            <a:custGeom>
              <a:avLst/>
              <a:gdLst/>
              <a:ahLst/>
              <a:cxnLst/>
              <a:rect r="r" b="b" t="t" l="l"/>
              <a:pathLst>
                <a:path h="278708" w="5888483">
                  <a:moveTo>
                    <a:pt x="0" y="0"/>
                  </a:moveTo>
                  <a:lnTo>
                    <a:pt x="5888483" y="0"/>
                  </a:lnTo>
                  <a:lnTo>
                    <a:pt x="5888483" y="278708"/>
                  </a:lnTo>
                  <a:lnTo>
                    <a:pt x="0" y="278708"/>
                  </a:lnTo>
                  <a:close/>
                </a:path>
              </a:pathLst>
            </a:custGeom>
            <a:solidFill>
              <a:srgbClr val="E5E5E5">
                <a:alpha val="64706"/>
              </a:srgbClr>
            </a:solidFill>
          </p:spPr>
        </p:sp>
        <p:sp>
          <p:nvSpPr>
            <p:cNvPr name="TextBox 9" id="9"/>
            <p:cNvSpPr txBox="true"/>
            <p:nvPr/>
          </p:nvSpPr>
          <p:spPr>
            <a:xfrm>
              <a:off x="0" y="19050"/>
              <a:ext cx="5888483" cy="259658"/>
            </a:xfrm>
            <a:prstGeom prst="rect">
              <a:avLst/>
            </a:prstGeom>
          </p:spPr>
          <p:txBody>
            <a:bodyPr anchor="ctr" rtlCol="false" tIns="50800" lIns="50800" bIns="50800" rIns="50800"/>
            <a:lstStyle/>
            <a:p>
              <a:pPr algn="ctr">
                <a:lnSpc>
                  <a:spcPts val="1841"/>
                </a:lnSpc>
              </a:pPr>
            </a:p>
          </p:txBody>
        </p:sp>
      </p:grpSp>
      <p:sp>
        <p:nvSpPr>
          <p:cNvPr name="Freeform 10" id="10"/>
          <p:cNvSpPr/>
          <p:nvPr/>
        </p:nvSpPr>
        <p:spPr>
          <a:xfrm flipH="false" flipV="false" rot="0">
            <a:off x="755023" y="2689856"/>
            <a:ext cx="8944678" cy="5791679"/>
          </a:xfrm>
          <a:custGeom>
            <a:avLst/>
            <a:gdLst/>
            <a:ahLst/>
            <a:cxnLst/>
            <a:rect r="r" b="b" t="t" l="l"/>
            <a:pathLst>
              <a:path h="5791679" w="8944678">
                <a:moveTo>
                  <a:pt x="0" y="0"/>
                </a:moveTo>
                <a:lnTo>
                  <a:pt x="8944679" y="0"/>
                </a:lnTo>
                <a:lnTo>
                  <a:pt x="8944679" y="5791679"/>
                </a:lnTo>
                <a:lnTo>
                  <a:pt x="0" y="5791679"/>
                </a:lnTo>
                <a:lnTo>
                  <a:pt x="0" y="0"/>
                </a:lnTo>
                <a:close/>
              </a:path>
            </a:pathLst>
          </a:custGeom>
          <a:blipFill>
            <a:blip r:embed="rId5"/>
            <a:stretch>
              <a:fillRect l="0" t="0" r="0" b="0"/>
            </a:stretch>
          </a:blipFill>
          <a:ln w="66675" cap="sq">
            <a:solidFill>
              <a:srgbClr val="000000"/>
            </a:solidFill>
            <a:prstDash val="solid"/>
            <a:miter/>
          </a:ln>
        </p:spPr>
      </p:sp>
      <p:sp>
        <p:nvSpPr>
          <p:cNvPr name="TextBox 11" id="11"/>
          <p:cNvSpPr txBox="true"/>
          <p:nvPr/>
        </p:nvSpPr>
        <p:spPr>
          <a:xfrm rot="0">
            <a:off x="10249061" y="2263289"/>
            <a:ext cx="7861534" cy="784817"/>
          </a:xfrm>
          <a:prstGeom prst="rect">
            <a:avLst/>
          </a:prstGeom>
        </p:spPr>
        <p:txBody>
          <a:bodyPr anchor="t" rtlCol="false" tIns="0" lIns="0" bIns="0" rIns="0">
            <a:spAutoFit/>
          </a:bodyPr>
          <a:lstStyle/>
          <a:p>
            <a:pPr algn="l">
              <a:lnSpc>
                <a:spcPts val="5903"/>
              </a:lnSpc>
            </a:pPr>
            <a:r>
              <a:rPr lang="en-US" sz="5568" b="true">
                <a:solidFill>
                  <a:srgbClr val="2C6AD3"/>
                </a:solidFill>
                <a:latin typeface="Montserrat Heavy"/>
                <a:ea typeface="Montserrat Heavy"/>
                <a:cs typeface="Montserrat Heavy"/>
                <a:sym typeface="Montserrat Heavy"/>
              </a:rPr>
              <a:t>Age Distribution of</a:t>
            </a:r>
          </a:p>
        </p:txBody>
      </p:sp>
      <p:sp>
        <p:nvSpPr>
          <p:cNvPr name="TextBox 12" id="12"/>
          <p:cNvSpPr txBox="true"/>
          <p:nvPr/>
        </p:nvSpPr>
        <p:spPr>
          <a:xfrm rot="0">
            <a:off x="10249061" y="3331034"/>
            <a:ext cx="7705348" cy="839553"/>
          </a:xfrm>
          <a:prstGeom prst="rect">
            <a:avLst/>
          </a:prstGeom>
        </p:spPr>
        <p:txBody>
          <a:bodyPr anchor="t" rtlCol="false" tIns="0" lIns="0" bIns="0" rIns="0">
            <a:spAutoFit/>
          </a:bodyPr>
          <a:lstStyle/>
          <a:p>
            <a:pPr algn="l">
              <a:lnSpc>
                <a:spcPts val="6327"/>
              </a:lnSpc>
            </a:pPr>
            <a:r>
              <a:rPr lang="en-US" sz="5968" b="true">
                <a:solidFill>
                  <a:srgbClr val="000000"/>
                </a:solidFill>
                <a:latin typeface="Montserrat Semi-Bold"/>
                <a:ea typeface="Montserrat Semi-Bold"/>
                <a:cs typeface="Montserrat Semi-Bold"/>
                <a:sym typeface="Montserrat Semi-Bold"/>
              </a:rPr>
              <a:t>Titanic Passengers</a:t>
            </a:r>
          </a:p>
        </p:txBody>
      </p:sp>
      <p:sp>
        <p:nvSpPr>
          <p:cNvPr name="TextBox 13" id="13"/>
          <p:cNvSpPr txBox="true"/>
          <p:nvPr/>
        </p:nvSpPr>
        <p:spPr>
          <a:xfrm rot="0">
            <a:off x="8837710" y="924609"/>
            <a:ext cx="861992" cy="243400"/>
          </a:xfrm>
          <a:prstGeom prst="rect">
            <a:avLst/>
          </a:prstGeom>
        </p:spPr>
        <p:txBody>
          <a:bodyPr anchor="t" rtlCol="false" tIns="0" lIns="0" bIns="0" rIns="0">
            <a:spAutoFit/>
          </a:bodyPr>
          <a:lstStyle/>
          <a:p>
            <a:pPr algn="l">
              <a:lnSpc>
                <a:spcPts val="1841"/>
              </a:lnSpc>
            </a:pPr>
            <a:r>
              <a:rPr lang="en-US" b="true" sz="1737">
                <a:solidFill>
                  <a:srgbClr val="000000"/>
                </a:solidFill>
                <a:latin typeface="Montserrat Semi-Bold"/>
                <a:ea typeface="Montserrat Semi-Bold"/>
                <a:cs typeface="Montserrat Semi-Bold"/>
                <a:sym typeface="Montserrat Semi-Bold"/>
              </a:rPr>
              <a:t>HOME</a:t>
            </a:r>
          </a:p>
        </p:txBody>
      </p:sp>
      <p:sp>
        <p:nvSpPr>
          <p:cNvPr name="TextBox 14" id="14"/>
          <p:cNvSpPr txBox="true"/>
          <p:nvPr/>
        </p:nvSpPr>
        <p:spPr>
          <a:xfrm rot="0">
            <a:off x="10459026" y="926237"/>
            <a:ext cx="1979485" cy="240442"/>
          </a:xfrm>
          <a:prstGeom prst="rect">
            <a:avLst/>
          </a:prstGeom>
        </p:spPr>
        <p:txBody>
          <a:bodyPr anchor="t" rtlCol="false" tIns="0" lIns="0" bIns="0" rIns="0">
            <a:spAutoFit/>
          </a:bodyPr>
          <a:lstStyle/>
          <a:p>
            <a:pPr algn="ctr">
              <a:lnSpc>
                <a:spcPts val="1841"/>
              </a:lnSpc>
            </a:pPr>
            <a:r>
              <a:rPr lang="en-US" b="true" sz="1737">
                <a:solidFill>
                  <a:srgbClr val="000000"/>
                </a:solidFill>
                <a:latin typeface="Montserrat Semi-Bold"/>
                <a:ea typeface="Montserrat Semi-Bold"/>
                <a:cs typeface="Montserrat Semi-Bold"/>
                <a:sym typeface="Montserrat Semi-Bold"/>
              </a:rPr>
              <a:t>ABOUT</a:t>
            </a:r>
          </a:p>
        </p:txBody>
      </p:sp>
      <p:sp>
        <p:nvSpPr>
          <p:cNvPr name="TextBox 15" id="15"/>
          <p:cNvSpPr txBox="true"/>
          <p:nvPr/>
        </p:nvSpPr>
        <p:spPr>
          <a:xfrm rot="0">
            <a:off x="12958014" y="926237"/>
            <a:ext cx="1372452" cy="240442"/>
          </a:xfrm>
          <a:prstGeom prst="rect">
            <a:avLst/>
          </a:prstGeom>
        </p:spPr>
        <p:txBody>
          <a:bodyPr anchor="t" rtlCol="false" tIns="0" lIns="0" bIns="0" rIns="0">
            <a:spAutoFit/>
          </a:bodyPr>
          <a:lstStyle/>
          <a:p>
            <a:pPr algn="ctr">
              <a:lnSpc>
                <a:spcPts val="1841"/>
              </a:lnSpc>
            </a:pPr>
            <a:r>
              <a:rPr lang="en-US" b="true" sz="1737">
                <a:solidFill>
                  <a:srgbClr val="000000"/>
                </a:solidFill>
                <a:latin typeface="Montserrat Semi-Bold"/>
                <a:ea typeface="Montserrat Semi-Bold"/>
                <a:cs typeface="Montserrat Semi-Bold"/>
                <a:sym typeface="Montserrat Semi-Bold"/>
              </a:rPr>
              <a:t>CONTENT</a:t>
            </a:r>
          </a:p>
        </p:txBody>
      </p:sp>
      <p:sp>
        <p:nvSpPr>
          <p:cNvPr name="TextBox 16" id="16"/>
          <p:cNvSpPr txBox="true"/>
          <p:nvPr/>
        </p:nvSpPr>
        <p:spPr>
          <a:xfrm rot="0">
            <a:off x="14951914" y="916525"/>
            <a:ext cx="1372452" cy="243400"/>
          </a:xfrm>
          <a:prstGeom prst="rect">
            <a:avLst/>
          </a:prstGeom>
        </p:spPr>
        <p:txBody>
          <a:bodyPr anchor="t" rtlCol="false" tIns="0" lIns="0" bIns="0" rIns="0">
            <a:spAutoFit/>
          </a:bodyPr>
          <a:lstStyle/>
          <a:p>
            <a:pPr algn="l">
              <a:lnSpc>
                <a:spcPts val="1841"/>
              </a:lnSpc>
            </a:pPr>
            <a:r>
              <a:rPr lang="en-US" b="true" sz="1737">
                <a:solidFill>
                  <a:srgbClr val="000000"/>
                </a:solidFill>
                <a:latin typeface="Montserrat Semi-Bold"/>
                <a:ea typeface="Montserrat Semi-Bold"/>
                <a:cs typeface="Montserrat Semi-Bold"/>
                <a:sym typeface="Montserrat Semi-Bold"/>
              </a:rPr>
              <a:t>CONTACT </a:t>
            </a:r>
          </a:p>
        </p:txBody>
      </p:sp>
      <p:sp>
        <p:nvSpPr>
          <p:cNvPr name="TextBox 17" id="17"/>
          <p:cNvSpPr txBox="true"/>
          <p:nvPr/>
        </p:nvSpPr>
        <p:spPr>
          <a:xfrm rot="0">
            <a:off x="10322743" y="4380138"/>
            <a:ext cx="7557985" cy="2662079"/>
          </a:xfrm>
          <a:prstGeom prst="rect">
            <a:avLst/>
          </a:prstGeom>
        </p:spPr>
        <p:txBody>
          <a:bodyPr anchor="t" rtlCol="false" tIns="0" lIns="0" bIns="0" rIns="0">
            <a:spAutoFit/>
          </a:bodyPr>
          <a:lstStyle/>
          <a:p>
            <a:pPr algn="l">
              <a:lnSpc>
                <a:spcPts val="2363"/>
              </a:lnSpc>
            </a:pPr>
            <a:r>
              <a:rPr lang="en-US" sz="1937">
                <a:solidFill>
                  <a:srgbClr val="000000"/>
                </a:solidFill>
                <a:latin typeface="Montserrat"/>
                <a:ea typeface="Montserrat"/>
                <a:cs typeface="Montserrat"/>
                <a:sym typeface="Montserrat"/>
              </a:rPr>
              <a:t>Histogram ini menunjukkan distribusi umur penumpang Titanic. Kelompok umur yang paling banyak ditemukan adalah sekitar 30 tahun, yang terlihat dari puncak yang besar. Distribusinya cenderung miring, dengan jumlah penumpang yang lebih sedikit di kelompok usia lebih tua dan beberapa penumpang muda. Grafik ini memberikan wawasan mengenai rentang umur penumpang di Titanic, yang menunjukkan bahwa sebagian besar penumpang merupakan orang dewasa muda.</a:t>
            </a:r>
          </a:p>
        </p:txBody>
      </p:sp>
      <p:grpSp>
        <p:nvGrpSpPr>
          <p:cNvPr name="Group 18" id="18"/>
          <p:cNvGrpSpPr/>
          <p:nvPr/>
        </p:nvGrpSpPr>
        <p:grpSpPr>
          <a:xfrm rot="0">
            <a:off x="-1341339" y="-1383736"/>
            <a:ext cx="3589874" cy="3589874"/>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42900" cap="sq">
              <a:solidFill>
                <a:srgbClr val="2C05F2"/>
              </a:solidFill>
              <a:prstDash val="solid"/>
              <a:miter/>
            </a:ln>
          </p:spPr>
        </p:sp>
        <p:sp>
          <p:nvSpPr>
            <p:cNvPr name="TextBox 20" id="20"/>
            <p:cNvSpPr txBox="true"/>
            <p:nvPr/>
          </p:nvSpPr>
          <p:spPr>
            <a:xfrm>
              <a:off x="76200" y="95250"/>
              <a:ext cx="660400" cy="641350"/>
            </a:xfrm>
            <a:prstGeom prst="rect">
              <a:avLst/>
            </a:prstGeom>
          </p:spPr>
          <p:txBody>
            <a:bodyPr anchor="ctr" rtlCol="false" tIns="50800" lIns="50800" bIns="50800" rIns="50800"/>
            <a:lstStyle/>
            <a:p>
              <a:pPr algn="ctr">
                <a:lnSpc>
                  <a:spcPts val="1841"/>
                </a:lnSpc>
              </a:pPr>
            </a:p>
          </p:txBody>
        </p:sp>
      </p:gr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11" t="0" r="-111" b="0"/>
            </a:stretch>
          </a:blipFill>
        </p:spPr>
      </p:sp>
      <p:grpSp>
        <p:nvGrpSpPr>
          <p:cNvPr name="Group 3" id="3"/>
          <p:cNvGrpSpPr/>
          <p:nvPr/>
        </p:nvGrpSpPr>
        <p:grpSpPr>
          <a:xfrm rot="0">
            <a:off x="-929855" y="-403539"/>
            <a:ext cx="13031377" cy="11141745"/>
            <a:chOff x="0" y="0"/>
            <a:chExt cx="3432132" cy="2934451"/>
          </a:xfrm>
        </p:grpSpPr>
        <p:sp>
          <p:nvSpPr>
            <p:cNvPr name="Freeform 4" id="4"/>
            <p:cNvSpPr/>
            <p:nvPr/>
          </p:nvSpPr>
          <p:spPr>
            <a:xfrm flipH="false" flipV="false" rot="0">
              <a:off x="0" y="0"/>
              <a:ext cx="3432132" cy="2934451"/>
            </a:xfrm>
            <a:custGeom>
              <a:avLst/>
              <a:gdLst/>
              <a:ahLst/>
              <a:cxnLst/>
              <a:rect r="r" b="b" t="t" l="l"/>
              <a:pathLst>
                <a:path h="2934451" w="3432132">
                  <a:moveTo>
                    <a:pt x="0" y="0"/>
                  </a:moveTo>
                  <a:lnTo>
                    <a:pt x="3432132" y="0"/>
                  </a:lnTo>
                  <a:lnTo>
                    <a:pt x="3432132" y="2934451"/>
                  </a:lnTo>
                  <a:lnTo>
                    <a:pt x="0" y="2934451"/>
                  </a:lnTo>
                  <a:close/>
                </a:path>
              </a:pathLst>
            </a:custGeom>
            <a:gradFill rotWithShape="true">
              <a:gsLst>
                <a:gs pos="0">
                  <a:srgbClr val="FFFFFF">
                    <a:alpha val="100000"/>
                  </a:srgbClr>
                </a:gs>
                <a:gs pos="50000">
                  <a:srgbClr val="FFFFFF">
                    <a:alpha val="100000"/>
                  </a:srgbClr>
                </a:gs>
                <a:gs pos="100000">
                  <a:srgbClr val="FFFFFF">
                    <a:alpha val="0"/>
                  </a:srgbClr>
                </a:gs>
              </a:gsLst>
              <a:lin ang="0"/>
            </a:gradFill>
          </p:spPr>
        </p:sp>
        <p:sp>
          <p:nvSpPr>
            <p:cNvPr name="TextBox 5" id="5"/>
            <p:cNvSpPr txBox="true"/>
            <p:nvPr/>
          </p:nvSpPr>
          <p:spPr>
            <a:xfrm>
              <a:off x="0" y="-38100"/>
              <a:ext cx="3432132" cy="2972551"/>
            </a:xfrm>
            <a:prstGeom prst="rect">
              <a:avLst/>
            </a:prstGeom>
          </p:spPr>
          <p:txBody>
            <a:bodyPr anchor="ctr" rtlCol="false" tIns="50800" lIns="50800" bIns="50800" rIns="50800"/>
            <a:lstStyle/>
            <a:p>
              <a:pPr algn="ctr">
                <a:lnSpc>
                  <a:spcPts val="2566"/>
                </a:lnSpc>
              </a:pPr>
            </a:p>
          </p:txBody>
        </p:sp>
      </p:grpSp>
      <p:grpSp>
        <p:nvGrpSpPr>
          <p:cNvPr name="Group 6" id="6"/>
          <p:cNvGrpSpPr/>
          <p:nvPr/>
        </p:nvGrpSpPr>
        <p:grpSpPr>
          <a:xfrm rot="0">
            <a:off x="14520965" y="-1543050"/>
            <a:ext cx="3868857" cy="11997932"/>
            <a:chOff x="0" y="0"/>
            <a:chExt cx="1018958" cy="3159949"/>
          </a:xfrm>
        </p:grpSpPr>
        <p:sp>
          <p:nvSpPr>
            <p:cNvPr name="Freeform 7" id="7"/>
            <p:cNvSpPr/>
            <p:nvPr/>
          </p:nvSpPr>
          <p:spPr>
            <a:xfrm flipH="false" flipV="false" rot="0">
              <a:off x="0" y="0"/>
              <a:ext cx="1018958" cy="3159949"/>
            </a:xfrm>
            <a:custGeom>
              <a:avLst/>
              <a:gdLst/>
              <a:ahLst/>
              <a:cxnLst/>
              <a:rect r="r" b="b" t="t" l="l"/>
              <a:pathLst>
                <a:path h="3159949" w="1018958">
                  <a:moveTo>
                    <a:pt x="0" y="0"/>
                  </a:moveTo>
                  <a:lnTo>
                    <a:pt x="1018958" y="0"/>
                  </a:lnTo>
                  <a:lnTo>
                    <a:pt x="1018958" y="3159949"/>
                  </a:lnTo>
                  <a:lnTo>
                    <a:pt x="0" y="3159949"/>
                  </a:lnTo>
                  <a:close/>
                </a:path>
              </a:pathLst>
            </a:custGeom>
            <a:solidFill>
              <a:srgbClr val="2C05F2"/>
            </a:solidFill>
          </p:spPr>
        </p:sp>
        <p:sp>
          <p:nvSpPr>
            <p:cNvPr name="TextBox 8" id="8"/>
            <p:cNvSpPr txBox="true"/>
            <p:nvPr/>
          </p:nvSpPr>
          <p:spPr>
            <a:xfrm>
              <a:off x="0" y="19050"/>
              <a:ext cx="1018958" cy="3140899"/>
            </a:xfrm>
            <a:prstGeom prst="rect">
              <a:avLst/>
            </a:prstGeom>
          </p:spPr>
          <p:txBody>
            <a:bodyPr anchor="ctr" rtlCol="false" tIns="50800" lIns="50800" bIns="50800" rIns="50800"/>
            <a:lstStyle/>
            <a:p>
              <a:pPr algn="ctr">
                <a:lnSpc>
                  <a:spcPts val="1841"/>
                </a:lnSpc>
              </a:pPr>
            </a:p>
          </p:txBody>
        </p:sp>
      </p:grpSp>
      <p:grpSp>
        <p:nvGrpSpPr>
          <p:cNvPr name="Group 9" id="9"/>
          <p:cNvGrpSpPr/>
          <p:nvPr/>
        </p:nvGrpSpPr>
        <p:grpSpPr>
          <a:xfrm rot="0">
            <a:off x="9268706" y="2392805"/>
            <a:ext cx="8737932" cy="5937387"/>
            <a:chOff x="0" y="0"/>
            <a:chExt cx="1196181" cy="812800"/>
          </a:xfrm>
        </p:grpSpPr>
        <p:sp>
          <p:nvSpPr>
            <p:cNvPr name="Freeform 10" id="10"/>
            <p:cNvSpPr/>
            <p:nvPr/>
          </p:nvSpPr>
          <p:spPr>
            <a:xfrm flipH="false" flipV="false" rot="0">
              <a:off x="0" y="0"/>
              <a:ext cx="1196181" cy="812800"/>
            </a:xfrm>
            <a:custGeom>
              <a:avLst/>
              <a:gdLst/>
              <a:ahLst/>
              <a:cxnLst/>
              <a:rect r="r" b="b" t="t" l="l"/>
              <a:pathLst>
                <a:path h="812800" w="1196181">
                  <a:moveTo>
                    <a:pt x="0" y="0"/>
                  </a:moveTo>
                  <a:lnTo>
                    <a:pt x="1196181" y="0"/>
                  </a:lnTo>
                  <a:lnTo>
                    <a:pt x="1196181" y="812800"/>
                  </a:lnTo>
                  <a:lnTo>
                    <a:pt x="0" y="812800"/>
                  </a:lnTo>
                  <a:close/>
                </a:path>
              </a:pathLst>
            </a:custGeom>
            <a:blipFill>
              <a:blip r:embed="rId3"/>
              <a:stretch>
                <a:fillRect l="0" t="-142" r="0" b="-142"/>
              </a:stretch>
            </a:blipFill>
            <a:ln w="76200" cap="sq">
              <a:solidFill>
                <a:srgbClr val="000000"/>
              </a:solidFill>
              <a:prstDash val="solid"/>
              <a:miter/>
            </a:ln>
          </p:spPr>
        </p:sp>
      </p:grpSp>
      <p:grpSp>
        <p:nvGrpSpPr>
          <p:cNvPr name="Group 11" id="11"/>
          <p:cNvGrpSpPr/>
          <p:nvPr/>
        </p:nvGrpSpPr>
        <p:grpSpPr>
          <a:xfrm rot="0">
            <a:off x="-929855" y="7463363"/>
            <a:ext cx="3589874" cy="3589874"/>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42900" cap="sq">
              <a:solidFill>
                <a:srgbClr val="2C05F2"/>
              </a:solidFill>
              <a:prstDash val="solid"/>
              <a:miter/>
            </a:ln>
          </p:spPr>
        </p:sp>
        <p:sp>
          <p:nvSpPr>
            <p:cNvPr name="TextBox 13" id="13"/>
            <p:cNvSpPr txBox="true"/>
            <p:nvPr/>
          </p:nvSpPr>
          <p:spPr>
            <a:xfrm>
              <a:off x="76200" y="95250"/>
              <a:ext cx="660400" cy="641350"/>
            </a:xfrm>
            <a:prstGeom prst="rect">
              <a:avLst/>
            </a:prstGeom>
          </p:spPr>
          <p:txBody>
            <a:bodyPr anchor="ctr" rtlCol="false" tIns="50800" lIns="50800" bIns="50800" rIns="50800"/>
            <a:lstStyle/>
            <a:p>
              <a:pPr algn="ctr">
                <a:lnSpc>
                  <a:spcPts val="1841"/>
                </a:lnSpc>
              </a:pPr>
            </a:p>
          </p:txBody>
        </p:sp>
      </p:grpSp>
      <p:sp>
        <p:nvSpPr>
          <p:cNvPr name="Freeform 14" id="14"/>
          <p:cNvSpPr/>
          <p:nvPr/>
        </p:nvSpPr>
        <p:spPr>
          <a:xfrm flipH="false" flipV="false" rot="0">
            <a:off x="15333339" y="8481535"/>
            <a:ext cx="846683" cy="484918"/>
          </a:xfrm>
          <a:custGeom>
            <a:avLst/>
            <a:gdLst/>
            <a:ahLst/>
            <a:cxnLst/>
            <a:rect r="r" b="b" t="t" l="l"/>
            <a:pathLst>
              <a:path h="484918" w="846683">
                <a:moveTo>
                  <a:pt x="0" y="0"/>
                </a:moveTo>
                <a:lnTo>
                  <a:pt x="846683" y="0"/>
                </a:lnTo>
                <a:lnTo>
                  <a:pt x="846683" y="484919"/>
                </a:lnTo>
                <a:lnTo>
                  <a:pt x="0" y="48491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5" id="15"/>
          <p:cNvSpPr txBox="true"/>
          <p:nvPr/>
        </p:nvSpPr>
        <p:spPr>
          <a:xfrm rot="0">
            <a:off x="1711939" y="4131867"/>
            <a:ext cx="7261268" cy="2459262"/>
          </a:xfrm>
          <a:prstGeom prst="rect">
            <a:avLst/>
          </a:prstGeom>
        </p:spPr>
        <p:txBody>
          <a:bodyPr anchor="t" rtlCol="false" tIns="0" lIns="0" bIns="0" rIns="0">
            <a:spAutoFit/>
          </a:bodyPr>
          <a:lstStyle/>
          <a:p>
            <a:pPr algn="l">
              <a:lnSpc>
                <a:spcPts val="2465"/>
              </a:lnSpc>
            </a:pPr>
            <a:r>
              <a:rPr lang="en-US" sz="2021">
                <a:solidFill>
                  <a:srgbClr val="000000"/>
                </a:solidFill>
                <a:latin typeface="Montserrat"/>
                <a:ea typeface="Montserrat"/>
                <a:cs typeface="Montserrat"/>
                <a:sym typeface="Montserrat"/>
              </a:rPr>
              <a:t>Pada grafik batang ini, kita dapat melihat distribusi jenis kelamin penumpang Titanic. Terlihat bahwa jumlah penumpang pria (male) lebih banyak dibandingkan penumpang wanita (female). Penumpang pria tercatat hampir tiga kali lebih banyak daripada penumpang wanita. Grafik ini memberikan gambaran visual yang jelas mengenai proporsi jenis kelamin penumpang dalam dataset Titanic.</a:t>
            </a:r>
          </a:p>
        </p:txBody>
      </p:sp>
      <p:sp>
        <p:nvSpPr>
          <p:cNvPr name="TextBox 16" id="16"/>
          <p:cNvSpPr txBox="true"/>
          <p:nvPr/>
        </p:nvSpPr>
        <p:spPr>
          <a:xfrm rot="0">
            <a:off x="1588114" y="3172553"/>
            <a:ext cx="6866964" cy="656080"/>
          </a:xfrm>
          <a:prstGeom prst="rect">
            <a:avLst/>
          </a:prstGeom>
        </p:spPr>
        <p:txBody>
          <a:bodyPr anchor="t" rtlCol="false" tIns="0" lIns="0" bIns="0" rIns="0">
            <a:spAutoFit/>
          </a:bodyPr>
          <a:lstStyle/>
          <a:p>
            <a:pPr algn="l">
              <a:lnSpc>
                <a:spcPts val="5042"/>
              </a:lnSpc>
            </a:pPr>
            <a:r>
              <a:rPr lang="en-US" sz="4757" b="true">
                <a:solidFill>
                  <a:srgbClr val="000000"/>
                </a:solidFill>
                <a:latin typeface="Montserrat Semi-Bold"/>
                <a:ea typeface="Montserrat Semi-Bold"/>
                <a:cs typeface="Montserrat Semi-Bold"/>
                <a:sym typeface="Montserrat Semi-Bold"/>
              </a:rPr>
              <a:t> Titanic Passengers</a:t>
            </a:r>
          </a:p>
        </p:txBody>
      </p:sp>
      <p:sp>
        <p:nvSpPr>
          <p:cNvPr name="TextBox 17" id="17"/>
          <p:cNvSpPr txBox="true"/>
          <p:nvPr/>
        </p:nvSpPr>
        <p:spPr>
          <a:xfrm rot="0">
            <a:off x="1711939" y="2430536"/>
            <a:ext cx="10680484" cy="656293"/>
          </a:xfrm>
          <a:prstGeom prst="rect">
            <a:avLst/>
          </a:prstGeom>
        </p:spPr>
        <p:txBody>
          <a:bodyPr anchor="t" rtlCol="false" tIns="0" lIns="0" bIns="0" rIns="0">
            <a:spAutoFit/>
          </a:bodyPr>
          <a:lstStyle/>
          <a:p>
            <a:pPr algn="l">
              <a:lnSpc>
                <a:spcPts val="5055"/>
              </a:lnSpc>
            </a:pPr>
            <a:r>
              <a:rPr lang="en-US" sz="4769" b="true">
                <a:solidFill>
                  <a:srgbClr val="2C6AD3"/>
                </a:solidFill>
                <a:latin typeface="Montserrat Heavy"/>
                <a:ea typeface="Montserrat Heavy"/>
                <a:cs typeface="Montserrat Heavy"/>
                <a:sym typeface="Montserrat Heavy"/>
              </a:rPr>
              <a:t>Gender Distribution of </a:t>
            </a:r>
          </a:p>
        </p:txBody>
      </p:sp>
      <p:sp>
        <p:nvSpPr>
          <p:cNvPr name="TextBox 18" id="18"/>
          <p:cNvSpPr txBox="true"/>
          <p:nvPr/>
        </p:nvSpPr>
        <p:spPr>
          <a:xfrm rot="0">
            <a:off x="8837710" y="924609"/>
            <a:ext cx="861992" cy="243400"/>
          </a:xfrm>
          <a:prstGeom prst="rect">
            <a:avLst/>
          </a:prstGeom>
        </p:spPr>
        <p:txBody>
          <a:bodyPr anchor="t" rtlCol="false" tIns="0" lIns="0" bIns="0" rIns="0">
            <a:spAutoFit/>
          </a:bodyPr>
          <a:lstStyle/>
          <a:p>
            <a:pPr algn="l">
              <a:lnSpc>
                <a:spcPts val="1841"/>
              </a:lnSpc>
            </a:pPr>
            <a:r>
              <a:rPr lang="en-US" b="true" sz="1737">
                <a:solidFill>
                  <a:srgbClr val="000000"/>
                </a:solidFill>
                <a:latin typeface="Montserrat Semi-Bold"/>
                <a:ea typeface="Montserrat Semi-Bold"/>
                <a:cs typeface="Montserrat Semi-Bold"/>
                <a:sym typeface="Montserrat Semi-Bold"/>
              </a:rPr>
              <a:t>HOME</a:t>
            </a:r>
          </a:p>
        </p:txBody>
      </p:sp>
      <p:sp>
        <p:nvSpPr>
          <p:cNvPr name="TextBox 19" id="19"/>
          <p:cNvSpPr txBox="true"/>
          <p:nvPr/>
        </p:nvSpPr>
        <p:spPr>
          <a:xfrm rot="0">
            <a:off x="10459026" y="926237"/>
            <a:ext cx="1979485" cy="240442"/>
          </a:xfrm>
          <a:prstGeom prst="rect">
            <a:avLst/>
          </a:prstGeom>
        </p:spPr>
        <p:txBody>
          <a:bodyPr anchor="t" rtlCol="false" tIns="0" lIns="0" bIns="0" rIns="0">
            <a:spAutoFit/>
          </a:bodyPr>
          <a:lstStyle/>
          <a:p>
            <a:pPr algn="ctr">
              <a:lnSpc>
                <a:spcPts val="1841"/>
              </a:lnSpc>
            </a:pPr>
            <a:r>
              <a:rPr lang="en-US" b="true" sz="1737">
                <a:solidFill>
                  <a:srgbClr val="000000"/>
                </a:solidFill>
                <a:latin typeface="Montserrat Semi-Bold"/>
                <a:ea typeface="Montserrat Semi-Bold"/>
                <a:cs typeface="Montserrat Semi-Bold"/>
                <a:sym typeface="Montserrat Semi-Bold"/>
              </a:rPr>
              <a:t>ABOUT</a:t>
            </a:r>
          </a:p>
        </p:txBody>
      </p:sp>
      <p:sp>
        <p:nvSpPr>
          <p:cNvPr name="TextBox 20" id="20"/>
          <p:cNvSpPr txBox="true"/>
          <p:nvPr/>
        </p:nvSpPr>
        <p:spPr>
          <a:xfrm rot="0">
            <a:off x="12958014" y="926237"/>
            <a:ext cx="1372452" cy="240442"/>
          </a:xfrm>
          <a:prstGeom prst="rect">
            <a:avLst/>
          </a:prstGeom>
        </p:spPr>
        <p:txBody>
          <a:bodyPr anchor="t" rtlCol="false" tIns="0" lIns="0" bIns="0" rIns="0">
            <a:spAutoFit/>
          </a:bodyPr>
          <a:lstStyle/>
          <a:p>
            <a:pPr algn="ctr">
              <a:lnSpc>
                <a:spcPts val="1841"/>
              </a:lnSpc>
            </a:pPr>
            <a:r>
              <a:rPr lang="en-US" b="true" sz="1737">
                <a:solidFill>
                  <a:srgbClr val="000000"/>
                </a:solidFill>
                <a:latin typeface="Montserrat Semi-Bold"/>
                <a:ea typeface="Montserrat Semi-Bold"/>
                <a:cs typeface="Montserrat Semi-Bold"/>
                <a:sym typeface="Montserrat Semi-Bold"/>
              </a:rPr>
              <a:t>CONTENT</a:t>
            </a:r>
          </a:p>
        </p:txBody>
      </p:sp>
      <p:sp>
        <p:nvSpPr>
          <p:cNvPr name="TextBox 21" id="21"/>
          <p:cNvSpPr txBox="true"/>
          <p:nvPr/>
        </p:nvSpPr>
        <p:spPr>
          <a:xfrm rot="0">
            <a:off x="14951914" y="916525"/>
            <a:ext cx="1372452" cy="243400"/>
          </a:xfrm>
          <a:prstGeom prst="rect">
            <a:avLst/>
          </a:prstGeom>
        </p:spPr>
        <p:txBody>
          <a:bodyPr anchor="t" rtlCol="false" tIns="0" lIns="0" bIns="0" rIns="0">
            <a:spAutoFit/>
          </a:bodyPr>
          <a:lstStyle/>
          <a:p>
            <a:pPr algn="l">
              <a:lnSpc>
                <a:spcPts val="1841"/>
              </a:lnSpc>
            </a:pPr>
            <a:r>
              <a:rPr lang="en-US" b="true" sz="1737">
                <a:solidFill>
                  <a:srgbClr val="FFFFFF"/>
                </a:solidFill>
                <a:latin typeface="Montserrat Semi-Bold"/>
                <a:ea typeface="Montserrat Semi-Bold"/>
                <a:cs typeface="Montserrat Semi-Bold"/>
                <a:sym typeface="Montserrat Semi-Bold"/>
              </a:rPr>
              <a:t>CONTACT </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929855" y="-403539"/>
            <a:ext cx="13031377" cy="11141745"/>
            <a:chOff x="0" y="0"/>
            <a:chExt cx="3432132" cy="2934451"/>
          </a:xfrm>
        </p:grpSpPr>
        <p:sp>
          <p:nvSpPr>
            <p:cNvPr name="Freeform 4" id="4"/>
            <p:cNvSpPr/>
            <p:nvPr/>
          </p:nvSpPr>
          <p:spPr>
            <a:xfrm flipH="false" flipV="false" rot="0">
              <a:off x="0" y="0"/>
              <a:ext cx="3432132" cy="2934451"/>
            </a:xfrm>
            <a:custGeom>
              <a:avLst/>
              <a:gdLst/>
              <a:ahLst/>
              <a:cxnLst/>
              <a:rect r="r" b="b" t="t" l="l"/>
              <a:pathLst>
                <a:path h="2934451" w="3432132">
                  <a:moveTo>
                    <a:pt x="0" y="0"/>
                  </a:moveTo>
                  <a:lnTo>
                    <a:pt x="3432132" y="0"/>
                  </a:lnTo>
                  <a:lnTo>
                    <a:pt x="3432132" y="2934451"/>
                  </a:lnTo>
                  <a:lnTo>
                    <a:pt x="0" y="2934451"/>
                  </a:lnTo>
                  <a:close/>
                </a:path>
              </a:pathLst>
            </a:custGeom>
            <a:gradFill rotWithShape="true">
              <a:gsLst>
                <a:gs pos="0">
                  <a:srgbClr val="FFFFFF">
                    <a:alpha val="100000"/>
                  </a:srgbClr>
                </a:gs>
                <a:gs pos="50000">
                  <a:srgbClr val="FFFFFF">
                    <a:alpha val="100000"/>
                  </a:srgbClr>
                </a:gs>
                <a:gs pos="100000">
                  <a:srgbClr val="FFFFFF">
                    <a:alpha val="0"/>
                  </a:srgbClr>
                </a:gs>
              </a:gsLst>
              <a:lin ang="0"/>
            </a:gradFill>
          </p:spPr>
        </p:sp>
        <p:sp>
          <p:nvSpPr>
            <p:cNvPr name="TextBox 5" id="5"/>
            <p:cNvSpPr txBox="true"/>
            <p:nvPr/>
          </p:nvSpPr>
          <p:spPr>
            <a:xfrm>
              <a:off x="0" y="-38100"/>
              <a:ext cx="3432132" cy="2972551"/>
            </a:xfrm>
            <a:prstGeom prst="rect">
              <a:avLst/>
            </a:prstGeom>
          </p:spPr>
          <p:txBody>
            <a:bodyPr anchor="ctr" rtlCol="false" tIns="50800" lIns="50800" bIns="50800" rIns="50800"/>
            <a:lstStyle/>
            <a:p>
              <a:pPr algn="ctr">
                <a:lnSpc>
                  <a:spcPts val="2566"/>
                </a:lnSpc>
              </a:pPr>
            </a:p>
          </p:txBody>
        </p:sp>
      </p:grpSp>
      <p:sp>
        <p:nvSpPr>
          <p:cNvPr name="Freeform 6" id="6"/>
          <p:cNvSpPr/>
          <p:nvPr/>
        </p:nvSpPr>
        <p:spPr>
          <a:xfrm flipH="false" flipV="false" rot="0">
            <a:off x="15333339" y="8481535"/>
            <a:ext cx="846683" cy="484918"/>
          </a:xfrm>
          <a:custGeom>
            <a:avLst/>
            <a:gdLst/>
            <a:ahLst/>
            <a:cxnLst/>
            <a:rect r="r" b="b" t="t" l="l"/>
            <a:pathLst>
              <a:path h="484918" w="846683">
                <a:moveTo>
                  <a:pt x="0" y="0"/>
                </a:moveTo>
                <a:lnTo>
                  <a:pt x="846683" y="0"/>
                </a:lnTo>
                <a:lnTo>
                  <a:pt x="846683" y="484919"/>
                </a:lnTo>
                <a:lnTo>
                  <a:pt x="0" y="48491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7" id="7"/>
          <p:cNvGrpSpPr/>
          <p:nvPr/>
        </p:nvGrpSpPr>
        <p:grpSpPr>
          <a:xfrm rot="0">
            <a:off x="-1102502" y="4427907"/>
            <a:ext cx="21604407" cy="3545976"/>
            <a:chOff x="0" y="0"/>
            <a:chExt cx="5690050" cy="933920"/>
          </a:xfrm>
        </p:grpSpPr>
        <p:sp>
          <p:nvSpPr>
            <p:cNvPr name="Freeform 8" id="8"/>
            <p:cNvSpPr/>
            <p:nvPr/>
          </p:nvSpPr>
          <p:spPr>
            <a:xfrm flipH="false" flipV="false" rot="0">
              <a:off x="0" y="0"/>
              <a:ext cx="5690050" cy="933920"/>
            </a:xfrm>
            <a:custGeom>
              <a:avLst/>
              <a:gdLst/>
              <a:ahLst/>
              <a:cxnLst/>
              <a:rect r="r" b="b" t="t" l="l"/>
              <a:pathLst>
                <a:path h="933920" w="5690050">
                  <a:moveTo>
                    <a:pt x="0" y="0"/>
                  </a:moveTo>
                  <a:lnTo>
                    <a:pt x="5690050" y="0"/>
                  </a:lnTo>
                  <a:lnTo>
                    <a:pt x="5690050" y="933920"/>
                  </a:lnTo>
                  <a:lnTo>
                    <a:pt x="0" y="933920"/>
                  </a:lnTo>
                  <a:close/>
                </a:path>
              </a:pathLst>
            </a:custGeom>
            <a:solidFill>
              <a:srgbClr val="2C05F2"/>
            </a:solidFill>
          </p:spPr>
        </p:sp>
        <p:sp>
          <p:nvSpPr>
            <p:cNvPr name="TextBox 9" id="9"/>
            <p:cNvSpPr txBox="true"/>
            <p:nvPr/>
          </p:nvSpPr>
          <p:spPr>
            <a:xfrm>
              <a:off x="0" y="19050"/>
              <a:ext cx="5690050" cy="914870"/>
            </a:xfrm>
            <a:prstGeom prst="rect">
              <a:avLst/>
            </a:prstGeom>
          </p:spPr>
          <p:txBody>
            <a:bodyPr anchor="ctr" rtlCol="false" tIns="50800" lIns="50800" bIns="50800" rIns="50800"/>
            <a:lstStyle/>
            <a:p>
              <a:pPr algn="ctr">
                <a:lnSpc>
                  <a:spcPts val="1841"/>
                </a:lnSpc>
              </a:pPr>
            </a:p>
          </p:txBody>
        </p:sp>
      </p:grpSp>
      <p:grpSp>
        <p:nvGrpSpPr>
          <p:cNvPr name="Group 10" id="10"/>
          <p:cNvGrpSpPr/>
          <p:nvPr/>
        </p:nvGrpSpPr>
        <p:grpSpPr>
          <a:xfrm rot="0">
            <a:off x="519697" y="2869863"/>
            <a:ext cx="9180005" cy="6285922"/>
            <a:chOff x="0" y="0"/>
            <a:chExt cx="1187019" cy="812800"/>
          </a:xfrm>
        </p:grpSpPr>
        <p:sp>
          <p:nvSpPr>
            <p:cNvPr name="Freeform 11" id="11"/>
            <p:cNvSpPr/>
            <p:nvPr/>
          </p:nvSpPr>
          <p:spPr>
            <a:xfrm flipH="false" flipV="false" rot="0">
              <a:off x="0" y="0"/>
              <a:ext cx="1187019" cy="812800"/>
            </a:xfrm>
            <a:custGeom>
              <a:avLst/>
              <a:gdLst/>
              <a:ahLst/>
              <a:cxnLst/>
              <a:rect r="r" b="b" t="t" l="l"/>
              <a:pathLst>
                <a:path h="812800" w="1187019">
                  <a:moveTo>
                    <a:pt x="0" y="0"/>
                  </a:moveTo>
                  <a:lnTo>
                    <a:pt x="1187019" y="0"/>
                  </a:lnTo>
                  <a:lnTo>
                    <a:pt x="1187019" y="812800"/>
                  </a:lnTo>
                  <a:lnTo>
                    <a:pt x="0" y="812800"/>
                  </a:lnTo>
                  <a:close/>
                </a:path>
              </a:pathLst>
            </a:custGeom>
            <a:blipFill>
              <a:blip r:embed="rId5"/>
              <a:stretch>
                <a:fillRect l="0" t="-1123" r="0" b="-1123"/>
              </a:stretch>
            </a:blipFill>
            <a:ln w="38100" cap="sq">
              <a:solidFill>
                <a:srgbClr val="000000"/>
              </a:solidFill>
              <a:prstDash val="solid"/>
              <a:miter/>
            </a:ln>
          </p:spPr>
        </p:sp>
      </p:grpSp>
      <p:sp>
        <p:nvSpPr>
          <p:cNvPr name="TextBox 12" id="12"/>
          <p:cNvSpPr txBox="true"/>
          <p:nvPr/>
        </p:nvSpPr>
        <p:spPr>
          <a:xfrm rot="0">
            <a:off x="8837710" y="924609"/>
            <a:ext cx="861992" cy="243400"/>
          </a:xfrm>
          <a:prstGeom prst="rect">
            <a:avLst/>
          </a:prstGeom>
        </p:spPr>
        <p:txBody>
          <a:bodyPr anchor="t" rtlCol="false" tIns="0" lIns="0" bIns="0" rIns="0">
            <a:spAutoFit/>
          </a:bodyPr>
          <a:lstStyle/>
          <a:p>
            <a:pPr algn="l">
              <a:lnSpc>
                <a:spcPts val="1841"/>
              </a:lnSpc>
            </a:pPr>
            <a:r>
              <a:rPr lang="en-US" b="true" sz="1737">
                <a:solidFill>
                  <a:srgbClr val="000000"/>
                </a:solidFill>
                <a:latin typeface="Montserrat Semi-Bold"/>
                <a:ea typeface="Montserrat Semi-Bold"/>
                <a:cs typeface="Montserrat Semi-Bold"/>
                <a:sym typeface="Montserrat Semi-Bold"/>
              </a:rPr>
              <a:t>HOME</a:t>
            </a:r>
          </a:p>
        </p:txBody>
      </p:sp>
      <p:sp>
        <p:nvSpPr>
          <p:cNvPr name="TextBox 13" id="13"/>
          <p:cNvSpPr txBox="true"/>
          <p:nvPr/>
        </p:nvSpPr>
        <p:spPr>
          <a:xfrm rot="0">
            <a:off x="10459026" y="926237"/>
            <a:ext cx="1979485" cy="240442"/>
          </a:xfrm>
          <a:prstGeom prst="rect">
            <a:avLst/>
          </a:prstGeom>
        </p:spPr>
        <p:txBody>
          <a:bodyPr anchor="t" rtlCol="false" tIns="0" lIns="0" bIns="0" rIns="0">
            <a:spAutoFit/>
          </a:bodyPr>
          <a:lstStyle/>
          <a:p>
            <a:pPr algn="ctr">
              <a:lnSpc>
                <a:spcPts val="1841"/>
              </a:lnSpc>
            </a:pPr>
            <a:r>
              <a:rPr lang="en-US" b="true" sz="1737">
                <a:solidFill>
                  <a:srgbClr val="000000"/>
                </a:solidFill>
                <a:latin typeface="Montserrat Semi-Bold"/>
                <a:ea typeface="Montserrat Semi-Bold"/>
                <a:cs typeface="Montserrat Semi-Bold"/>
                <a:sym typeface="Montserrat Semi-Bold"/>
              </a:rPr>
              <a:t>ABOUT</a:t>
            </a:r>
          </a:p>
        </p:txBody>
      </p:sp>
      <p:sp>
        <p:nvSpPr>
          <p:cNvPr name="TextBox 14" id="14"/>
          <p:cNvSpPr txBox="true"/>
          <p:nvPr/>
        </p:nvSpPr>
        <p:spPr>
          <a:xfrm rot="0">
            <a:off x="12958014" y="926237"/>
            <a:ext cx="1372452" cy="240442"/>
          </a:xfrm>
          <a:prstGeom prst="rect">
            <a:avLst/>
          </a:prstGeom>
        </p:spPr>
        <p:txBody>
          <a:bodyPr anchor="t" rtlCol="false" tIns="0" lIns="0" bIns="0" rIns="0">
            <a:spAutoFit/>
          </a:bodyPr>
          <a:lstStyle/>
          <a:p>
            <a:pPr algn="ctr">
              <a:lnSpc>
                <a:spcPts val="1841"/>
              </a:lnSpc>
            </a:pPr>
            <a:r>
              <a:rPr lang="en-US" b="true" sz="1737">
                <a:solidFill>
                  <a:srgbClr val="000000"/>
                </a:solidFill>
                <a:latin typeface="Montserrat Semi-Bold"/>
                <a:ea typeface="Montserrat Semi-Bold"/>
                <a:cs typeface="Montserrat Semi-Bold"/>
                <a:sym typeface="Montserrat Semi-Bold"/>
              </a:rPr>
              <a:t>CONTENT</a:t>
            </a:r>
          </a:p>
        </p:txBody>
      </p:sp>
      <p:sp>
        <p:nvSpPr>
          <p:cNvPr name="TextBox 15" id="15"/>
          <p:cNvSpPr txBox="true"/>
          <p:nvPr/>
        </p:nvSpPr>
        <p:spPr>
          <a:xfrm rot="0">
            <a:off x="14951914" y="916525"/>
            <a:ext cx="1372452" cy="243400"/>
          </a:xfrm>
          <a:prstGeom prst="rect">
            <a:avLst/>
          </a:prstGeom>
        </p:spPr>
        <p:txBody>
          <a:bodyPr anchor="t" rtlCol="false" tIns="0" lIns="0" bIns="0" rIns="0">
            <a:spAutoFit/>
          </a:bodyPr>
          <a:lstStyle/>
          <a:p>
            <a:pPr algn="l">
              <a:lnSpc>
                <a:spcPts val="1841"/>
              </a:lnSpc>
            </a:pPr>
            <a:r>
              <a:rPr lang="en-US" b="true" sz="1737">
                <a:solidFill>
                  <a:srgbClr val="000000"/>
                </a:solidFill>
                <a:latin typeface="Montserrat Semi-Bold"/>
                <a:ea typeface="Montserrat Semi-Bold"/>
                <a:cs typeface="Montserrat Semi-Bold"/>
                <a:sym typeface="Montserrat Semi-Bold"/>
              </a:rPr>
              <a:t>CONTACT </a:t>
            </a:r>
          </a:p>
        </p:txBody>
      </p:sp>
      <p:sp>
        <p:nvSpPr>
          <p:cNvPr name="TextBox 16" id="16"/>
          <p:cNvSpPr txBox="true"/>
          <p:nvPr/>
        </p:nvSpPr>
        <p:spPr>
          <a:xfrm rot="0">
            <a:off x="10155774" y="2710276"/>
            <a:ext cx="8685558" cy="1650956"/>
          </a:xfrm>
          <a:prstGeom prst="rect">
            <a:avLst/>
          </a:prstGeom>
        </p:spPr>
        <p:txBody>
          <a:bodyPr anchor="t" rtlCol="false" tIns="0" lIns="0" bIns="0" rIns="0">
            <a:spAutoFit/>
          </a:bodyPr>
          <a:lstStyle/>
          <a:p>
            <a:pPr algn="l">
              <a:lnSpc>
                <a:spcPts val="6433"/>
              </a:lnSpc>
            </a:pPr>
            <a:r>
              <a:rPr lang="en-US" sz="6068" b="true">
                <a:solidFill>
                  <a:srgbClr val="000000"/>
                </a:solidFill>
                <a:latin typeface="Montserrat Semi-Bold"/>
                <a:ea typeface="Montserrat Semi-Bold"/>
                <a:cs typeface="Montserrat Semi-Bold"/>
                <a:sym typeface="Montserrat Semi-Bold"/>
              </a:rPr>
              <a:t>Between Numerical Variables</a:t>
            </a:r>
          </a:p>
        </p:txBody>
      </p:sp>
      <p:sp>
        <p:nvSpPr>
          <p:cNvPr name="TextBox 17" id="17"/>
          <p:cNvSpPr txBox="true"/>
          <p:nvPr/>
        </p:nvSpPr>
        <p:spPr>
          <a:xfrm rot="0">
            <a:off x="10210236" y="1859420"/>
            <a:ext cx="6056979" cy="841331"/>
          </a:xfrm>
          <a:prstGeom prst="rect">
            <a:avLst/>
          </a:prstGeom>
        </p:spPr>
        <p:txBody>
          <a:bodyPr anchor="t" rtlCol="false" tIns="0" lIns="0" bIns="0" rIns="0">
            <a:spAutoFit/>
          </a:bodyPr>
          <a:lstStyle/>
          <a:p>
            <a:pPr algn="l">
              <a:lnSpc>
                <a:spcPts val="6433"/>
              </a:lnSpc>
            </a:pPr>
            <a:r>
              <a:rPr lang="en-US" sz="6068" b="true">
                <a:solidFill>
                  <a:srgbClr val="2C6AD3"/>
                </a:solidFill>
                <a:latin typeface="Montserrat Bold"/>
                <a:ea typeface="Montserrat Bold"/>
                <a:cs typeface="Montserrat Bold"/>
                <a:sym typeface="Montserrat Bold"/>
              </a:rPr>
              <a:t>Correlation </a:t>
            </a:r>
          </a:p>
        </p:txBody>
      </p:sp>
      <p:sp>
        <p:nvSpPr>
          <p:cNvPr name="TextBox 18" id="18"/>
          <p:cNvSpPr txBox="true"/>
          <p:nvPr/>
        </p:nvSpPr>
        <p:spPr>
          <a:xfrm rot="0">
            <a:off x="10155774" y="4701795"/>
            <a:ext cx="7902699" cy="2970439"/>
          </a:xfrm>
          <a:prstGeom prst="rect">
            <a:avLst/>
          </a:prstGeom>
        </p:spPr>
        <p:txBody>
          <a:bodyPr anchor="t" rtlCol="false" tIns="0" lIns="0" bIns="0" rIns="0">
            <a:spAutoFit/>
          </a:bodyPr>
          <a:lstStyle/>
          <a:p>
            <a:pPr algn="l">
              <a:lnSpc>
                <a:spcPts val="2638"/>
              </a:lnSpc>
            </a:pPr>
            <a:r>
              <a:rPr lang="en-US" sz="2162">
                <a:solidFill>
                  <a:srgbClr val="FFFFFF"/>
                </a:solidFill>
                <a:latin typeface="Montserrat"/>
                <a:ea typeface="Montserrat"/>
                <a:cs typeface="Montserrat"/>
                <a:sym typeface="Montserrat"/>
              </a:rPr>
              <a:t>Pada heatmap ini, terlihat korelasi antara variabel numerik, yaitu survived (kehidupan) dan age (usia). Nilai korelasi antara survived dan age adalah -0.15, yang menunjukkan korelasi negatif yang lemah. Hal ini berarti ada sedikit pengaruh usia terhadap kemungkinan bertahan hidup, meskipun pengaruhnya tidak signifikan. Skala warna pada heatmap memperjelas hubungan antara kedua variabel tersebut, dengan warna yang lebih gelap mewakili korelasi negatif yang lebih kuat.</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666" r="0" b="-16666"/>
            </a:stretch>
          </a:blipFill>
        </p:spPr>
      </p:sp>
      <p:grpSp>
        <p:nvGrpSpPr>
          <p:cNvPr name="Group 3" id="3"/>
          <p:cNvGrpSpPr/>
          <p:nvPr/>
        </p:nvGrpSpPr>
        <p:grpSpPr>
          <a:xfrm rot="-10800000">
            <a:off x="8490952" y="-708339"/>
            <a:ext cx="13031377" cy="11141745"/>
            <a:chOff x="0" y="0"/>
            <a:chExt cx="3432132" cy="2934451"/>
          </a:xfrm>
        </p:grpSpPr>
        <p:sp>
          <p:nvSpPr>
            <p:cNvPr name="Freeform 4" id="4"/>
            <p:cNvSpPr/>
            <p:nvPr/>
          </p:nvSpPr>
          <p:spPr>
            <a:xfrm flipH="false" flipV="false" rot="0">
              <a:off x="0" y="0"/>
              <a:ext cx="3432132" cy="2934451"/>
            </a:xfrm>
            <a:custGeom>
              <a:avLst/>
              <a:gdLst/>
              <a:ahLst/>
              <a:cxnLst/>
              <a:rect r="r" b="b" t="t" l="l"/>
              <a:pathLst>
                <a:path h="2934451" w="3432132">
                  <a:moveTo>
                    <a:pt x="0" y="0"/>
                  </a:moveTo>
                  <a:lnTo>
                    <a:pt x="3432132" y="0"/>
                  </a:lnTo>
                  <a:lnTo>
                    <a:pt x="3432132" y="2934451"/>
                  </a:lnTo>
                  <a:lnTo>
                    <a:pt x="0" y="2934451"/>
                  </a:lnTo>
                  <a:close/>
                </a:path>
              </a:pathLst>
            </a:custGeom>
            <a:gradFill rotWithShape="true">
              <a:gsLst>
                <a:gs pos="0">
                  <a:srgbClr val="FFFFFF">
                    <a:alpha val="100000"/>
                  </a:srgbClr>
                </a:gs>
                <a:gs pos="50000">
                  <a:srgbClr val="FFFFFF">
                    <a:alpha val="100000"/>
                  </a:srgbClr>
                </a:gs>
                <a:gs pos="100000">
                  <a:srgbClr val="FFFFFF">
                    <a:alpha val="0"/>
                  </a:srgbClr>
                </a:gs>
              </a:gsLst>
              <a:lin ang="0"/>
            </a:gradFill>
          </p:spPr>
        </p:sp>
        <p:sp>
          <p:nvSpPr>
            <p:cNvPr name="TextBox 5" id="5"/>
            <p:cNvSpPr txBox="true"/>
            <p:nvPr/>
          </p:nvSpPr>
          <p:spPr>
            <a:xfrm>
              <a:off x="0" y="-38100"/>
              <a:ext cx="3432132" cy="2972551"/>
            </a:xfrm>
            <a:prstGeom prst="rect">
              <a:avLst/>
            </a:prstGeom>
          </p:spPr>
          <p:txBody>
            <a:bodyPr anchor="ctr" rtlCol="false" tIns="50800" lIns="50800" bIns="50800" rIns="50800"/>
            <a:lstStyle/>
            <a:p>
              <a:pPr algn="ctr">
                <a:lnSpc>
                  <a:spcPts val="2566"/>
                </a:lnSpc>
              </a:pPr>
            </a:p>
          </p:txBody>
        </p:sp>
      </p:grpSp>
      <p:sp>
        <p:nvSpPr>
          <p:cNvPr name="Freeform 6" id="6"/>
          <p:cNvSpPr/>
          <p:nvPr/>
        </p:nvSpPr>
        <p:spPr>
          <a:xfrm flipH="false" flipV="false" rot="0">
            <a:off x="15333339" y="8481535"/>
            <a:ext cx="846683" cy="484918"/>
          </a:xfrm>
          <a:custGeom>
            <a:avLst/>
            <a:gdLst/>
            <a:ahLst/>
            <a:cxnLst/>
            <a:rect r="r" b="b" t="t" l="l"/>
            <a:pathLst>
              <a:path h="484918" w="846683">
                <a:moveTo>
                  <a:pt x="0" y="0"/>
                </a:moveTo>
                <a:lnTo>
                  <a:pt x="846683" y="0"/>
                </a:lnTo>
                <a:lnTo>
                  <a:pt x="846683" y="484919"/>
                </a:lnTo>
                <a:lnTo>
                  <a:pt x="0" y="48491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7" id="7"/>
          <p:cNvGrpSpPr/>
          <p:nvPr/>
        </p:nvGrpSpPr>
        <p:grpSpPr>
          <a:xfrm rot="0">
            <a:off x="-1601932" y="8092501"/>
            <a:ext cx="3102905" cy="3102905"/>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42950" cap="sq">
              <a:solidFill>
                <a:srgbClr val="2C05F2"/>
              </a:solidFill>
              <a:prstDash val="solid"/>
              <a:miter/>
            </a:ln>
          </p:spPr>
        </p:sp>
        <p:sp>
          <p:nvSpPr>
            <p:cNvPr name="TextBox 9" id="9"/>
            <p:cNvSpPr txBox="true"/>
            <p:nvPr/>
          </p:nvSpPr>
          <p:spPr>
            <a:xfrm>
              <a:off x="76200" y="95250"/>
              <a:ext cx="660400" cy="641350"/>
            </a:xfrm>
            <a:prstGeom prst="rect">
              <a:avLst/>
            </a:prstGeom>
          </p:spPr>
          <p:txBody>
            <a:bodyPr anchor="ctr" rtlCol="false" tIns="50800" lIns="50800" bIns="50800" rIns="50800"/>
            <a:lstStyle/>
            <a:p>
              <a:pPr algn="ctr">
                <a:lnSpc>
                  <a:spcPts val="1841"/>
                </a:lnSpc>
              </a:pPr>
            </a:p>
          </p:txBody>
        </p:sp>
      </p:grpSp>
      <p:grpSp>
        <p:nvGrpSpPr>
          <p:cNvPr name="Group 10" id="10"/>
          <p:cNvGrpSpPr/>
          <p:nvPr/>
        </p:nvGrpSpPr>
        <p:grpSpPr>
          <a:xfrm rot="0">
            <a:off x="-13932605" y="2429885"/>
            <a:ext cx="21604407" cy="1769865"/>
            <a:chOff x="0" y="0"/>
            <a:chExt cx="5690050" cy="466137"/>
          </a:xfrm>
        </p:grpSpPr>
        <p:sp>
          <p:nvSpPr>
            <p:cNvPr name="Freeform 11" id="11"/>
            <p:cNvSpPr/>
            <p:nvPr/>
          </p:nvSpPr>
          <p:spPr>
            <a:xfrm flipH="false" flipV="false" rot="0">
              <a:off x="0" y="0"/>
              <a:ext cx="5690050" cy="466137"/>
            </a:xfrm>
            <a:custGeom>
              <a:avLst/>
              <a:gdLst/>
              <a:ahLst/>
              <a:cxnLst/>
              <a:rect r="r" b="b" t="t" l="l"/>
              <a:pathLst>
                <a:path h="466137" w="5690050">
                  <a:moveTo>
                    <a:pt x="0" y="0"/>
                  </a:moveTo>
                  <a:lnTo>
                    <a:pt x="5690050" y="0"/>
                  </a:lnTo>
                  <a:lnTo>
                    <a:pt x="5690050" y="466137"/>
                  </a:lnTo>
                  <a:lnTo>
                    <a:pt x="0" y="466137"/>
                  </a:lnTo>
                  <a:close/>
                </a:path>
              </a:pathLst>
            </a:custGeom>
            <a:solidFill>
              <a:srgbClr val="2C05F2"/>
            </a:solidFill>
          </p:spPr>
        </p:sp>
        <p:sp>
          <p:nvSpPr>
            <p:cNvPr name="TextBox 12" id="12"/>
            <p:cNvSpPr txBox="true"/>
            <p:nvPr/>
          </p:nvSpPr>
          <p:spPr>
            <a:xfrm>
              <a:off x="0" y="19050"/>
              <a:ext cx="5690050" cy="447087"/>
            </a:xfrm>
            <a:prstGeom prst="rect">
              <a:avLst/>
            </a:prstGeom>
          </p:spPr>
          <p:txBody>
            <a:bodyPr anchor="ctr" rtlCol="false" tIns="50800" lIns="50800" bIns="50800" rIns="50800"/>
            <a:lstStyle/>
            <a:p>
              <a:pPr algn="ctr">
                <a:lnSpc>
                  <a:spcPts val="1841"/>
                </a:lnSpc>
              </a:pPr>
            </a:p>
          </p:txBody>
        </p:sp>
      </p:grpSp>
      <p:grpSp>
        <p:nvGrpSpPr>
          <p:cNvPr name="Group 13" id="13"/>
          <p:cNvGrpSpPr/>
          <p:nvPr/>
        </p:nvGrpSpPr>
        <p:grpSpPr>
          <a:xfrm rot="0">
            <a:off x="8492910" y="2155114"/>
            <a:ext cx="9020163" cy="5937387"/>
            <a:chOff x="0" y="0"/>
            <a:chExt cx="1234817" cy="812800"/>
          </a:xfrm>
        </p:grpSpPr>
        <p:sp>
          <p:nvSpPr>
            <p:cNvPr name="Freeform 14" id="14"/>
            <p:cNvSpPr/>
            <p:nvPr/>
          </p:nvSpPr>
          <p:spPr>
            <a:xfrm flipH="false" flipV="false" rot="0">
              <a:off x="0" y="0"/>
              <a:ext cx="1234817" cy="812800"/>
            </a:xfrm>
            <a:custGeom>
              <a:avLst/>
              <a:gdLst/>
              <a:ahLst/>
              <a:cxnLst/>
              <a:rect r="r" b="b" t="t" l="l"/>
              <a:pathLst>
                <a:path h="812800" w="1234817">
                  <a:moveTo>
                    <a:pt x="0" y="0"/>
                  </a:moveTo>
                  <a:lnTo>
                    <a:pt x="1234817" y="0"/>
                  </a:lnTo>
                  <a:lnTo>
                    <a:pt x="1234817" y="812800"/>
                  </a:lnTo>
                  <a:lnTo>
                    <a:pt x="0" y="812800"/>
                  </a:lnTo>
                  <a:close/>
                </a:path>
              </a:pathLst>
            </a:custGeom>
            <a:blipFill>
              <a:blip r:embed="rId5"/>
              <a:stretch>
                <a:fillRect l="-246" t="0" r="-246" b="0"/>
              </a:stretch>
            </a:blipFill>
            <a:ln w="66675" cap="sq">
              <a:solidFill>
                <a:srgbClr val="000000"/>
              </a:solidFill>
              <a:prstDash val="solid"/>
              <a:miter/>
            </a:ln>
          </p:spPr>
        </p:sp>
      </p:grpSp>
      <p:grpSp>
        <p:nvGrpSpPr>
          <p:cNvPr name="Group 15" id="15"/>
          <p:cNvGrpSpPr/>
          <p:nvPr/>
        </p:nvGrpSpPr>
        <p:grpSpPr>
          <a:xfrm rot="0">
            <a:off x="17513072" y="-292118"/>
            <a:ext cx="1189592" cy="1189592"/>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00025" cap="sq">
              <a:solidFill>
                <a:srgbClr val="2C05F2"/>
              </a:solidFill>
              <a:prstDash val="solid"/>
              <a:miter/>
            </a:ln>
          </p:spPr>
        </p:sp>
        <p:sp>
          <p:nvSpPr>
            <p:cNvPr name="TextBox 17" id="17"/>
            <p:cNvSpPr txBox="true"/>
            <p:nvPr/>
          </p:nvSpPr>
          <p:spPr>
            <a:xfrm>
              <a:off x="76200" y="95250"/>
              <a:ext cx="660400" cy="641350"/>
            </a:xfrm>
            <a:prstGeom prst="rect">
              <a:avLst/>
            </a:prstGeom>
          </p:spPr>
          <p:txBody>
            <a:bodyPr anchor="ctr" rtlCol="false" tIns="50800" lIns="50800" bIns="50800" rIns="50800"/>
            <a:lstStyle/>
            <a:p>
              <a:pPr algn="ctr">
                <a:lnSpc>
                  <a:spcPts val="1841"/>
                </a:lnSpc>
              </a:pPr>
            </a:p>
          </p:txBody>
        </p:sp>
      </p:grpSp>
      <p:sp>
        <p:nvSpPr>
          <p:cNvPr name="TextBox 18" id="18"/>
          <p:cNvSpPr txBox="true"/>
          <p:nvPr/>
        </p:nvSpPr>
        <p:spPr>
          <a:xfrm rot="0">
            <a:off x="1310595" y="2496560"/>
            <a:ext cx="6530367" cy="1457536"/>
          </a:xfrm>
          <a:prstGeom prst="rect">
            <a:avLst/>
          </a:prstGeom>
        </p:spPr>
        <p:txBody>
          <a:bodyPr anchor="t" rtlCol="false" tIns="0" lIns="0" bIns="0" rIns="0">
            <a:spAutoFit/>
          </a:bodyPr>
          <a:lstStyle/>
          <a:p>
            <a:pPr algn="l">
              <a:lnSpc>
                <a:spcPts val="5691"/>
              </a:lnSpc>
            </a:pPr>
            <a:r>
              <a:rPr lang="en-US" sz="5368" b="true">
                <a:solidFill>
                  <a:srgbClr val="F7F9FC"/>
                </a:solidFill>
                <a:latin typeface="Montserrat Semi-Bold"/>
                <a:ea typeface="Montserrat Semi-Bold"/>
                <a:cs typeface="Montserrat Semi-Bold"/>
                <a:sym typeface="Montserrat Semi-Bold"/>
              </a:rPr>
              <a:t>Based on Survival Status</a:t>
            </a:r>
          </a:p>
        </p:txBody>
      </p:sp>
      <p:sp>
        <p:nvSpPr>
          <p:cNvPr name="TextBox 19" id="19"/>
          <p:cNvSpPr txBox="true"/>
          <p:nvPr/>
        </p:nvSpPr>
        <p:spPr>
          <a:xfrm rot="0">
            <a:off x="8837710" y="924609"/>
            <a:ext cx="861992" cy="243400"/>
          </a:xfrm>
          <a:prstGeom prst="rect">
            <a:avLst/>
          </a:prstGeom>
        </p:spPr>
        <p:txBody>
          <a:bodyPr anchor="t" rtlCol="false" tIns="0" lIns="0" bIns="0" rIns="0">
            <a:spAutoFit/>
          </a:bodyPr>
          <a:lstStyle/>
          <a:p>
            <a:pPr algn="l">
              <a:lnSpc>
                <a:spcPts val="1841"/>
              </a:lnSpc>
            </a:pPr>
            <a:r>
              <a:rPr lang="en-US" b="true" sz="1737">
                <a:solidFill>
                  <a:srgbClr val="000000"/>
                </a:solidFill>
                <a:latin typeface="Montserrat Semi-Bold"/>
                <a:ea typeface="Montserrat Semi-Bold"/>
                <a:cs typeface="Montserrat Semi-Bold"/>
                <a:sym typeface="Montserrat Semi-Bold"/>
              </a:rPr>
              <a:t>HOME</a:t>
            </a:r>
          </a:p>
        </p:txBody>
      </p:sp>
      <p:sp>
        <p:nvSpPr>
          <p:cNvPr name="TextBox 20" id="20"/>
          <p:cNvSpPr txBox="true"/>
          <p:nvPr/>
        </p:nvSpPr>
        <p:spPr>
          <a:xfrm rot="0">
            <a:off x="10459026" y="926237"/>
            <a:ext cx="1979485" cy="240442"/>
          </a:xfrm>
          <a:prstGeom prst="rect">
            <a:avLst/>
          </a:prstGeom>
        </p:spPr>
        <p:txBody>
          <a:bodyPr anchor="t" rtlCol="false" tIns="0" lIns="0" bIns="0" rIns="0">
            <a:spAutoFit/>
          </a:bodyPr>
          <a:lstStyle/>
          <a:p>
            <a:pPr algn="ctr">
              <a:lnSpc>
                <a:spcPts val="1841"/>
              </a:lnSpc>
            </a:pPr>
            <a:r>
              <a:rPr lang="en-US" b="true" sz="1737">
                <a:solidFill>
                  <a:srgbClr val="000000"/>
                </a:solidFill>
                <a:latin typeface="Montserrat Semi-Bold"/>
                <a:ea typeface="Montserrat Semi-Bold"/>
                <a:cs typeface="Montserrat Semi-Bold"/>
                <a:sym typeface="Montserrat Semi-Bold"/>
              </a:rPr>
              <a:t>ABOUT</a:t>
            </a:r>
          </a:p>
        </p:txBody>
      </p:sp>
      <p:sp>
        <p:nvSpPr>
          <p:cNvPr name="TextBox 21" id="21"/>
          <p:cNvSpPr txBox="true"/>
          <p:nvPr/>
        </p:nvSpPr>
        <p:spPr>
          <a:xfrm rot="0">
            <a:off x="12958014" y="926237"/>
            <a:ext cx="1372452" cy="240442"/>
          </a:xfrm>
          <a:prstGeom prst="rect">
            <a:avLst/>
          </a:prstGeom>
        </p:spPr>
        <p:txBody>
          <a:bodyPr anchor="t" rtlCol="false" tIns="0" lIns="0" bIns="0" rIns="0">
            <a:spAutoFit/>
          </a:bodyPr>
          <a:lstStyle/>
          <a:p>
            <a:pPr algn="ctr">
              <a:lnSpc>
                <a:spcPts val="1841"/>
              </a:lnSpc>
            </a:pPr>
            <a:r>
              <a:rPr lang="en-US" b="true" sz="1737">
                <a:solidFill>
                  <a:srgbClr val="000000"/>
                </a:solidFill>
                <a:latin typeface="Montserrat Semi-Bold"/>
                <a:ea typeface="Montserrat Semi-Bold"/>
                <a:cs typeface="Montserrat Semi-Bold"/>
                <a:sym typeface="Montserrat Semi-Bold"/>
              </a:rPr>
              <a:t>CONTENT</a:t>
            </a:r>
          </a:p>
        </p:txBody>
      </p:sp>
      <p:sp>
        <p:nvSpPr>
          <p:cNvPr name="TextBox 22" id="22"/>
          <p:cNvSpPr txBox="true"/>
          <p:nvPr/>
        </p:nvSpPr>
        <p:spPr>
          <a:xfrm rot="0">
            <a:off x="14951914" y="916525"/>
            <a:ext cx="1372452" cy="243400"/>
          </a:xfrm>
          <a:prstGeom prst="rect">
            <a:avLst/>
          </a:prstGeom>
        </p:spPr>
        <p:txBody>
          <a:bodyPr anchor="t" rtlCol="false" tIns="0" lIns="0" bIns="0" rIns="0">
            <a:spAutoFit/>
          </a:bodyPr>
          <a:lstStyle/>
          <a:p>
            <a:pPr algn="l">
              <a:lnSpc>
                <a:spcPts val="1841"/>
              </a:lnSpc>
            </a:pPr>
            <a:r>
              <a:rPr lang="en-US" b="true" sz="1737">
                <a:solidFill>
                  <a:srgbClr val="000000"/>
                </a:solidFill>
                <a:latin typeface="Montserrat Semi-Bold"/>
                <a:ea typeface="Montserrat Semi-Bold"/>
                <a:cs typeface="Montserrat Semi-Bold"/>
                <a:sym typeface="Montserrat Semi-Bold"/>
              </a:rPr>
              <a:t>CONTACT </a:t>
            </a:r>
          </a:p>
        </p:txBody>
      </p:sp>
      <p:sp>
        <p:nvSpPr>
          <p:cNvPr name="TextBox 23" id="23"/>
          <p:cNvSpPr txBox="true"/>
          <p:nvPr/>
        </p:nvSpPr>
        <p:spPr>
          <a:xfrm rot="0">
            <a:off x="1310595" y="1505749"/>
            <a:ext cx="7767733" cy="743161"/>
          </a:xfrm>
          <a:prstGeom prst="rect">
            <a:avLst/>
          </a:prstGeom>
        </p:spPr>
        <p:txBody>
          <a:bodyPr anchor="t" rtlCol="false" tIns="0" lIns="0" bIns="0" rIns="0">
            <a:spAutoFit/>
          </a:bodyPr>
          <a:lstStyle/>
          <a:p>
            <a:pPr algn="l">
              <a:lnSpc>
                <a:spcPts val="5691"/>
              </a:lnSpc>
            </a:pPr>
            <a:r>
              <a:rPr lang="en-US" sz="5368" b="true">
                <a:solidFill>
                  <a:srgbClr val="2C6AD3"/>
                </a:solidFill>
                <a:latin typeface="Montserrat Heavy"/>
                <a:ea typeface="Montserrat Heavy"/>
                <a:cs typeface="Montserrat Heavy"/>
                <a:sym typeface="Montserrat Heavy"/>
              </a:rPr>
              <a:t>Age Distribution </a:t>
            </a:r>
          </a:p>
        </p:txBody>
      </p:sp>
      <p:sp>
        <p:nvSpPr>
          <p:cNvPr name="TextBox 24" id="24"/>
          <p:cNvSpPr txBox="true"/>
          <p:nvPr/>
        </p:nvSpPr>
        <p:spPr>
          <a:xfrm rot="0">
            <a:off x="1310595" y="4367411"/>
            <a:ext cx="6339989" cy="3547904"/>
          </a:xfrm>
          <a:prstGeom prst="rect">
            <a:avLst/>
          </a:prstGeom>
        </p:spPr>
        <p:txBody>
          <a:bodyPr anchor="t" rtlCol="false" tIns="0" lIns="0" bIns="0" rIns="0">
            <a:spAutoFit/>
          </a:bodyPr>
          <a:lstStyle/>
          <a:p>
            <a:pPr algn="l">
              <a:lnSpc>
                <a:spcPts val="2363"/>
              </a:lnSpc>
            </a:pPr>
            <a:r>
              <a:rPr lang="en-US" sz="1937">
                <a:solidFill>
                  <a:srgbClr val="000000"/>
                </a:solidFill>
                <a:latin typeface="Montserrat"/>
                <a:ea typeface="Montserrat"/>
                <a:cs typeface="Montserrat"/>
                <a:sym typeface="Montserrat"/>
              </a:rPr>
              <a:t>Grafik ini memperlihatkan persebaran umur penumpang Titanic berdasarkan status hidup mereka. Warna hijau mewakili penumpang yang selamat (Survived = 1), sementara warna oranye mewakili penumpang yang tidak selamat (Survived = 0). Berdasarkan grafik ini, dapat dilihat bahwa penumpang yang selamat lebih banyak ditemukan di kelompok usia muda hingga dewasa muda (antara 20 hingga 40 tahun). Sementara itu, penumpang yang tidak selamat lebih tersebar di usia yang lebih tua, dengan jumlah yang lebih sedikit di usia yang lebih muda.</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7888" r="0" b="-7888"/>
            </a:stretch>
          </a:blipFill>
        </p:spPr>
      </p:sp>
      <p:grpSp>
        <p:nvGrpSpPr>
          <p:cNvPr name="Group 3" id="3"/>
          <p:cNvGrpSpPr/>
          <p:nvPr/>
        </p:nvGrpSpPr>
        <p:grpSpPr>
          <a:xfrm rot="-10800000">
            <a:off x="3135716" y="-427373"/>
            <a:ext cx="17747856" cy="11141745"/>
            <a:chOff x="0" y="0"/>
            <a:chExt cx="4674332" cy="2934451"/>
          </a:xfrm>
        </p:grpSpPr>
        <p:sp>
          <p:nvSpPr>
            <p:cNvPr name="Freeform 4" id="4"/>
            <p:cNvSpPr/>
            <p:nvPr/>
          </p:nvSpPr>
          <p:spPr>
            <a:xfrm flipH="false" flipV="false" rot="0">
              <a:off x="0" y="0"/>
              <a:ext cx="4674333" cy="2934451"/>
            </a:xfrm>
            <a:custGeom>
              <a:avLst/>
              <a:gdLst/>
              <a:ahLst/>
              <a:cxnLst/>
              <a:rect r="r" b="b" t="t" l="l"/>
              <a:pathLst>
                <a:path h="2934451" w="4674333">
                  <a:moveTo>
                    <a:pt x="0" y="0"/>
                  </a:moveTo>
                  <a:lnTo>
                    <a:pt x="4674333" y="0"/>
                  </a:lnTo>
                  <a:lnTo>
                    <a:pt x="4674333" y="2934451"/>
                  </a:lnTo>
                  <a:lnTo>
                    <a:pt x="0" y="2934451"/>
                  </a:lnTo>
                  <a:close/>
                </a:path>
              </a:pathLst>
            </a:custGeom>
            <a:gradFill rotWithShape="true">
              <a:gsLst>
                <a:gs pos="0">
                  <a:srgbClr val="FFFFFF">
                    <a:alpha val="100000"/>
                  </a:srgbClr>
                </a:gs>
                <a:gs pos="50000">
                  <a:srgbClr val="FFFFFF">
                    <a:alpha val="100000"/>
                  </a:srgbClr>
                </a:gs>
                <a:gs pos="100000">
                  <a:srgbClr val="FFFFFF">
                    <a:alpha val="0"/>
                  </a:srgbClr>
                </a:gs>
              </a:gsLst>
              <a:lin ang="0"/>
            </a:gradFill>
          </p:spPr>
        </p:sp>
        <p:sp>
          <p:nvSpPr>
            <p:cNvPr name="TextBox 5" id="5"/>
            <p:cNvSpPr txBox="true"/>
            <p:nvPr/>
          </p:nvSpPr>
          <p:spPr>
            <a:xfrm>
              <a:off x="0" y="-38100"/>
              <a:ext cx="4674332" cy="2972551"/>
            </a:xfrm>
            <a:prstGeom prst="rect">
              <a:avLst/>
            </a:prstGeom>
          </p:spPr>
          <p:txBody>
            <a:bodyPr anchor="ctr" rtlCol="false" tIns="50800" lIns="50800" bIns="50800" rIns="50800"/>
            <a:lstStyle/>
            <a:p>
              <a:pPr algn="ctr">
                <a:lnSpc>
                  <a:spcPts val="2566"/>
                </a:lnSpc>
              </a:pPr>
            </a:p>
          </p:txBody>
        </p:sp>
      </p:grpSp>
      <p:sp>
        <p:nvSpPr>
          <p:cNvPr name="Freeform 6" id="6"/>
          <p:cNvSpPr/>
          <p:nvPr/>
        </p:nvSpPr>
        <p:spPr>
          <a:xfrm flipH="false" flipV="false" rot="0">
            <a:off x="1711939" y="4681488"/>
            <a:ext cx="5959863" cy="606822"/>
          </a:xfrm>
          <a:custGeom>
            <a:avLst/>
            <a:gdLst/>
            <a:ahLst/>
            <a:cxnLst/>
            <a:rect r="r" b="b" t="t" l="l"/>
            <a:pathLst>
              <a:path h="606822" w="5959863">
                <a:moveTo>
                  <a:pt x="0" y="0"/>
                </a:moveTo>
                <a:lnTo>
                  <a:pt x="5959863" y="0"/>
                </a:lnTo>
                <a:lnTo>
                  <a:pt x="5959863" y="606822"/>
                </a:lnTo>
                <a:lnTo>
                  <a:pt x="0" y="60682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15333339" y="8481535"/>
            <a:ext cx="846683" cy="484918"/>
          </a:xfrm>
          <a:custGeom>
            <a:avLst/>
            <a:gdLst/>
            <a:ahLst/>
            <a:cxnLst/>
            <a:rect r="r" b="b" t="t" l="l"/>
            <a:pathLst>
              <a:path h="484918" w="846683">
                <a:moveTo>
                  <a:pt x="0" y="0"/>
                </a:moveTo>
                <a:lnTo>
                  <a:pt x="846683" y="0"/>
                </a:lnTo>
                <a:lnTo>
                  <a:pt x="846683" y="484919"/>
                </a:lnTo>
                <a:lnTo>
                  <a:pt x="0" y="48491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8" id="8"/>
          <p:cNvSpPr txBox="true"/>
          <p:nvPr/>
        </p:nvSpPr>
        <p:spPr>
          <a:xfrm rot="0">
            <a:off x="8837710" y="4900563"/>
            <a:ext cx="5222028" cy="2171974"/>
          </a:xfrm>
          <a:prstGeom prst="rect">
            <a:avLst/>
          </a:prstGeom>
        </p:spPr>
        <p:txBody>
          <a:bodyPr anchor="t" rtlCol="false" tIns="0" lIns="0" bIns="0" rIns="0">
            <a:spAutoFit/>
          </a:bodyPr>
          <a:lstStyle/>
          <a:p>
            <a:pPr algn="l">
              <a:lnSpc>
                <a:spcPts val="16675"/>
              </a:lnSpc>
            </a:pPr>
            <a:r>
              <a:rPr lang="en-US" sz="15731" b="true">
                <a:solidFill>
                  <a:srgbClr val="000000"/>
                </a:solidFill>
                <a:latin typeface="Montserrat Semi-Bold"/>
                <a:ea typeface="Montserrat Semi-Bold"/>
                <a:cs typeface="Montserrat Semi-Bold"/>
                <a:sym typeface="Montserrat Semi-Bold"/>
              </a:rPr>
              <a:t>You!</a:t>
            </a:r>
          </a:p>
        </p:txBody>
      </p:sp>
      <p:sp>
        <p:nvSpPr>
          <p:cNvPr name="TextBox 9" id="9"/>
          <p:cNvSpPr txBox="true"/>
          <p:nvPr/>
        </p:nvSpPr>
        <p:spPr>
          <a:xfrm rot="0">
            <a:off x="8837710" y="3090638"/>
            <a:ext cx="7486656" cy="2171974"/>
          </a:xfrm>
          <a:prstGeom prst="rect">
            <a:avLst/>
          </a:prstGeom>
        </p:spPr>
        <p:txBody>
          <a:bodyPr anchor="t" rtlCol="false" tIns="0" lIns="0" bIns="0" rIns="0">
            <a:spAutoFit/>
          </a:bodyPr>
          <a:lstStyle/>
          <a:p>
            <a:pPr algn="l">
              <a:lnSpc>
                <a:spcPts val="16675"/>
              </a:lnSpc>
            </a:pPr>
            <a:r>
              <a:rPr lang="en-US" sz="15731" b="true">
                <a:solidFill>
                  <a:srgbClr val="2C6AD3"/>
                </a:solidFill>
                <a:latin typeface="Montserrat Heavy"/>
                <a:ea typeface="Montserrat Heavy"/>
                <a:cs typeface="Montserrat Heavy"/>
                <a:sym typeface="Montserrat Heavy"/>
              </a:rPr>
              <a:t>Thank </a:t>
            </a:r>
          </a:p>
        </p:txBody>
      </p:sp>
      <p:sp>
        <p:nvSpPr>
          <p:cNvPr name="TextBox 10" id="10"/>
          <p:cNvSpPr txBox="true"/>
          <p:nvPr/>
        </p:nvSpPr>
        <p:spPr>
          <a:xfrm rot="0">
            <a:off x="8837710" y="924609"/>
            <a:ext cx="861992" cy="243400"/>
          </a:xfrm>
          <a:prstGeom prst="rect">
            <a:avLst/>
          </a:prstGeom>
        </p:spPr>
        <p:txBody>
          <a:bodyPr anchor="t" rtlCol="false" tIns="0" lIns="0" bIns="0" rIns="0">
            <a:spAutoFit/>
          </a:bodyPr>
          <a:lstStyle/>
          <a:p>
            <a:pPr algn="l">
              <a:lnSpc>
                <a:spcPts val="1841"/>
              </a:lnSpc>
            </a:pPr>
            <a:r>
              <a:rPr lang="en-US" b="true" sz="1737">
                <a:solidFill>
                  <a:srgbClr val="000000"/>
                </a:solidFill>
                <a:latin typeface="Montserrat Semi-Bold"/>
                <a:ea typeface="Montserrat Semi-Bold"/>
                <a:cs typeface="Montserrat Semi-Bold"/>
                <a:sym typeface="Montserrat Semi-Bold"/>
              </a:rPr>
              <a:t>HOME</a:t>
            </a:r>
          </a:p>
        </p:txBody>
      </p:sp>
      <p:sp>
        <p:nvSpPr>
          <p:cNvPr name="TextBox 11" id="11"/>
          <p:cNvSpPr txBox="true"/>
          <p:nvPr/>
        </p:nvSpPr>
        <p:spPr>
          <a:xfrm rot="0">
            <a:off x="10459026" y="926237"/>
            <a:ext cx="1979485" cy="240442"/>
          </a:xfrm>
          <a:prstGeom prst="rect">
            <a:avLst/>
          </a:prstGeom>
        </p:spPr>
        <p:txBody>
          <a:bodyPr anchor="t" rtlCol="false" tIns="0" lIns="0" bIns="0" rIns="0">
            <a:spAutoFit/>
          </a:bodyPr>
          <a:lstStyle/>
          <a:p>
            <a:pPr algn="ctr">
              <a:lnSpc>
                <a:spcPts val="1841"/>
              </a:lnSpc>
            </a:pPr>
            <a:r>
              <a:rPr lang="en-US" b="true" sz="1737">
                <a:solidFill>
                  <a:srgbClr val="000000"/>
                </a:solidFill>
                <a:latin typeface="Montserrat Semi-Bold"/>
                <a:ea typeface="Montserrat Semi-Bold"/>
                <a:cs typeface="Montserrat Semi-Bold"/>
                <a:sym typeface="Montserrat Semi-Bold"/>
              </a:rPr>
              <a:t>ABOUT</a:t>
            </a:r>
          </a:p>
        </p:txBody>
      </p:sp>
      <p:sp>
        <p:nvSpPr>
          <p:cNvPr name="TextBox 12" id="12"/>
          <p:cNvSpPr txBox="true"/>
          <p:nvPr/>
        </p:nvSpPr>
        <p:spPr>
          <a:xfrm rot="0">
            <a:off x="12958014" y="926237"/>
            <a:ext cx="1372452" cy="240442"/>
          </a:xfrm>
          <a:prstGeom prst="rect">
            <a:avLst/>
          </a:prstGeom>
        </p:spPr>
        <p:txBody>
          <a:bodyPr anchor="t" rtlCol="false" tIns="0" lIns="0" bIns="0" rIns="0">
            <a:spAutoFit/>
          </a:bodyPr>
          <a:lstStyle/>
          <a:p>
            <a:pPr algn="ctr">
              <a:lnSpc>
                <a:spcPts val="1841"/>
              </a:lnSpc>
            </a:pPr>
            <a:r>
              <a:rPr lang="en-US" b="true" sz="1737">
                <a:solidFill>
                  <a:srgbClr val="000000"/>
                </a:solidFill>
                <a:latin typeface="Montserrat Semi-Bold"/>
                <a:ea typeface="Montserrat Semi-Bold"/>
                <a:cs typeface="Montserrat Semi-Bold"/>
                <a:sym typeface="Montserrat Semi-Bold"/>
              </a:rPr>
              <a:t>CONTENT</a:t>
            </a:r>
          </a:p>
        </p:txBody>
      </p:sp>
      <p:sp>
        <p:nvSpPr>
          <p:cNvPr name="TextBox 13" id="13"/>
          <p:cNvSpPr txBox="true"/>
          <p:nvPr/>
        </p:nvSpPr>
        <p:spPr>
          <a:xfrm rot="0">
            <a:off x="14951914" y="916525"/>
            <a:ext cx="1372452" cy="243400"/>
          </a:xfrm>
          <a:prstGeom prst="rect">
            <a:avLst/>
          </a:prstGeom>
        </p:spPr>
        <p:txBody>
          <a:bodyPr anchor="t" rtlCol="false" tIns="0" lIns="0" bIns="0" rIns="0">
            <a:spAutoFit/>
          </a:bodyPr>
          <a:lstStyle/>
          <a:p>
            <a:pPr algn="l">
              <a:lnSpc>
                <a:spcPts val="1841"/>
              </a:lnSpc>
            </a:pPr>
            <a:r>
              <a:rPr lang="en-US" b="true" sz="1737">
                <a:solidFill>
                  <a:srgbClr val="000000"/>
                </a:solidFill>
                <a:latin typeface="Montserrat Semi-Bold"/>
                <a:ea typeface="Montserrat Semi-Bold"/>
                <a:cs typeface="Montserrat Semi-Bold"/>
                <a:sym typeface="Montserrat Semi-Bold"/>
              </a:rPr>
              <a:t>CONTACT </a:t>
            </a:r>
          </a:p>
        </p:txBody>
      </p:sp>
      <p:sp>
        <p:nvSpPr>
          <p:cNvPr name="TextBox 14" id="14"/>
          <p:cNvSpPr txBox="true"/>
          <p:nvPr/>
        </p:nvSpPr>
        <p:spPr>
          <a:xfrm rot="0">
            <a:off x="4105068" y="4867936"/>
            <a:ext cx="3566734" cy="275564"/>
          </a:xfrm>
          <a:prstGeom prst="rect">
            <a:avLst/>
          </a:prstGeom>
        </p:spPr>
        <p:txBody>
          <a:bodyPr anchor="t" rtlCol="false" tIns="0" lIns="0" bIns="0" rIns="0">
            <a:spAutoFit/>
          </a:bodyPr>
          <a:lstStyle/>
          <a:p>
            <a:pPr algn="l">
              <a:lnSpc>
                <a:spcPts val="2121"/>
              </a:lnSpc>
            </a:pPr>
            <a:r>
              <a:rPr lang="en-US" sz="2001" b="true">
                <a:solidFill>
                  <a:srgbClr val="000000"/>
                </a:solidFill>
                <a:latin typeface="Montserrat Semi-Bold"/>
                <a:ea typeface="Montserrat Semi-Bold"/>
                <a:cs typeface="Montserrat Semi-Bold"/>
                <a:sym typeface="Montserrat Semi-Bold"/>
              </a:rPr>
              <a:t>Era Fataliya</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11" t="0" r="-111" b="0"/>
            </a:stretch>
          </a:blipFill>
        </p:spPr>
      </p:sp>
      <p:grpSp>
        <p:nvGrpSpPr>
          <p:cNvPr name="Group 3" id="3"/>
          <p:cNvGrpSpPr/>
          <p:nvPr/>
        </p:nvGrpSpPr>
        <p:grpSpPr>
          <a:xfrm rot="0">
            <a:off x="-929855" y="-403539"/>
            <a:ext cx="13031377" cy="11141745"/>
            <a:chOff x="0" y="0"/>
            <a:chExt cx="3432132" cy="2934451"/>
          </a:xfrm>
        </p:grpSpPr>
        <p:sp>
          <p:nvSpPr>
            <p:cNvPr name="Freeform 4" id="4"/>
            <p:cNvSpPr/>
            <p:nvPr/>
          </p:nvSpPr>
          <p:spPr>
            <a:xfrm flipH="false" flipV="false" rot="0">
              <a:off x="0" y="0"/>
              <a:ext cx="3432132" cy="2934451"/>
            </a:xfrm>
            <a:custGeom>
              <a:avLst/>
              <a:gdLst/>
              <a:ahLst/>
              <a:cxnLst/>
              <a:rect r="r" b="b" t="t" l="l"/>
              <a:pathLst>
                <a:path h="2934451" w="3432132">
                  <a:moveTo>
                    <a:pt x="0" y="0"/>
                  </a:moveTo>
                  <a:lnTo>
                    <a:pt x="3432132" y="0"/>
                  </a:lnTo>
                  <a:lnTo>
                    <a:pt x="3432132" y="2934451"/>
                  </a:lnTo>
                  <a:lnTo>
                    <a:pt x="0" y="2934451"/>
                  </a:lnTo>
                  <a:close/>
                </a:path>
              </a:pathLst>
            </a:custGeom>
            <a:gradFill rotWithShape="true">
              <a:gsLst>
                <a:gs pos="0">
                  <a:srgbClr val="FFFFFF">
                    <a:alpha val="100000"/>
                  </a:srgbClr>
                </a:gs>
                <a:gs pos="50000">
                  <a:srgbClr val="FFFFFF">
                    <a:alpha val="100000"/>
                  </a:srgbClr>
                </a:gs>
                <a:gs pos="100000">
                  <a:srgbClr val="FFFFFF">
                    <a:alpha val="0"/>
                  </a:srgbClr>
                </a:gs>
              </a:gsLst>
              <a:lin ang="0"/>
            </a:gradFill>
          </p:spPr>
        </p:sp>
        <p:sp>
          <p:nvSpPr>
            <p:cNvPr name="TextBox 5" id="5"/>
            <p:cNvSpPr txBox="true"/>
            <p:nvPr/>
          </p:nvSpPr>
          <p:spPr>
            <a:xfrm>
              <a:off x="0" y="-38100"/>
              <a:ext cx="3432132" cy="2972551"/>
            </a:xfrm>
            <a:prstGeom prst="rect">
              <a:avLst/>
            </a:prstGeom>
          </p:spPr>
          <p:txBody>
            <a:bodyPr anchor="ctr" rtlCol="false" tIns="50800" lIns="50800" bIns="50800" rIns="50800"/>
            <a:lstStyle/>
            <a:p>
              <a:pPr algn="ctr">
                <a:lnSpc>
                  <a:spcPts val="2566"/>
                </a:lnSpc>
              </a:pPr>
            </a:p>
          </p:txBody>
        </p:sp>
      </p:grpSp>
      <p:grpSp>
        <p:nvGrpSpPr>
          <p:cNvPr name="Group 6" id="6"/>
          <p:cNvGrpSpPr/>
          <p:nvPr/>
        </p:nvGrpSpPr>
        <p:grpSpPr>
          <a:xfrm rot="0">
            <a:off x="14520965" y="-1543050"/>
            <a:ext cx="3868857" cy="11997932"/>
            <a:chOff x="0" y="0"/>
            <a:chExt cx="1018958" cy="3159949"/>
          </a:xfrm>
        </p:grpSpPr>
        <p:sp>
          <p:nvSpPr>
            <p:cNvPr name="Freeform 7" id="7"/>
            <p:cNvSpPr/>
            <p:nvPr/>
          </p:nvSpPr>
          <p:spPr>
            <a:xfrm flipH="false" flipV="false" rot="0">
              <a:off x="0" y="0"/>
              <a:ext cx="1018958" cy="3159949"/>
            </a:xfrm>
            <a:custGeom>
              <a:avLst/>
              <a:gdLst/>
              <a:ahLst/>
              <a:cxnLst/>
              <a:rect r="r" b="b" t="t" l="l"/>
              <a:pathLst>
                <a:path h="3159949" w="1018958">
                  <a:moveTo>
                    <a:pt x="0" y="0"/>
                  </a:moveTo>
                  <a:lnTo>
                    <a:pt x="1018958" y="0"/>
                  </a:lnTo>
                  <a:lnTo>
                    <a:pt x="1018958" y="3159949"/>
                  </a:lnTo>
                  <a:lnTo>
                    <a:pt x="0" y="3159949"/>
                  </a:lnTo>
                  <a:close/>
                </a:path>
              </a:pathLst>
            </a:custGeom>
            <a:solidFill>
              <a:srgbClr val="2C05F2"/>
            </a:solidFill>
          </p:spPr>
        </p:sp>
        <p:sp>
          <p:nvSpPr>
            <p:cNvPr name="TextBox 8" id="8"/>
            <p:cNvSpPr txBox="true"/>
            <p:nvPr/>
          </p:nvSpPr>
          <p:spPr>
            <a:xfrm>
              <a:off x="0" y="19050"/>
              <a:ext cx="1018958" cy="3140899"/>
            </a:xfrm>
            <a:prstGeom prst="rect">
              <a:avLst/>
            </a:prstGeom>
          </p:spPr>
          <p:txBody>
            <a:bodyPr anchor="ctr" rtlCol="false" tIns="50800" lIns="50800" bIns="50800" rIns="50800"/>
            <a:lstStyle/>
            <a:p>
              <a:pPr algn="ctr">
                <a:lnSpc>
                  <a:spcPts val="1841"/>
                </a:lnSpc>
              </a:pPr>
            </a:p>
          </p:txBody>
        </p:sp>
      </p:grpSp>
      <p:sp>
        <p:nvSpPr>
          <p:cNvPr name="Freeform 9" id="9"/>
          <p:cNvSpPr/>
          <p:nvPr/>
        </p:nvSpPr>
        <p:spPr>
          <a:xfrm flipH="false" flipV="false" rot="0">
            <a:off x="15333339" y="8481535"/>
            <a:ext cx="846683" cy="484918"/>
          </a:xfrm>
          <a:custGeom>
            <a:avLst/>
            <a:gdLst/>
            <a:ahLst/>
            <a:cxnLst/>
            <a:rect r="r" b="b" t="t" l="l"/>
            <a:pathLst>
              <a:path h="484918" w="846683">
                <a:moveTo>
                  <a:pt x="0" y="0"/>
                </a:moveTo>
                <a:lnTo>
                  <a:pt x="846683" y="0"/>
                </a:lnTo>
                <a:lnTo>
                  <a:pt x="846683" y="484919"/>
                </a:lnTo>
                <a:lnTo>
                  <a:pt x="0" y="48491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0" id="10"/>
          <p:cNvSpPr/>
          <p:nvPr/>
        </p:nvSpPr>
        <p:spPr>
          <a:xfrm flipH="false" flipV="false" rot="0">
            <a:off x="10459026" y="1610216"/>
            <a:ext cx="6544961" cy="1973583"/>
          </a:xfrm>
          <a:custGeom>
            <a:avLst/>
            <a:gdLst/>
            <a:ahLst/>
            <a:cxnLst/>
            <a:rect r="r" b="b" t="t" l="l"/>
            <a:pathLst>
              <a:path h="1973583" w="6544961">
                <a:moveTo>
                  <a:pt x="0" y="0"/>
                </a:moveTo>
                <a:lnTo>
                  <a:pt x="6544961" y="0"/>
                </a:lnTo>
                <a:lnTo>
                  <a:pt x="6544961" y="1973583"/>
                </a:lnTo>
                <a:lnTo>
                  <a:pt x="0" y="1973583"/>
                </a:lnTo>
                <a:lnTo>
                  <a:pt x="0" y="0"/>
                </a:lnTo>
                <a:close/>
              </a:path>
            </a:pathLst>
          </a:custGeom>
          <a:blipFill>
            <a:blip r:embed="rId5"/>
            <a:stretch>
              <a:fillRect l="-4706" t="-6375" r="0" b="-5678"/>
            </a:stretch>
          </a:blipFill>
        </p:spPr>
      </p:sp>
      <p:grpSp>
        <p:nvGrpSpPr>
          <p:cNvPr name="Group 11" id="11"/>
          <p:cNvGrpSpPr/>
          <p:nvPr/>
        </p:nvGrpSpPr>
        <p:grpSpPr>
          <a:xfrm rot="0">
            <a:off x="-715534" y="2711681"/>
            <a:ext cx="1744234" cy="1744234"/>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42900" cap="sq">
              <a:solidFill>
                <a:srgbClr val="2C05F2"/>
              </a:solidFill>
              <a:prstDash val="solid"/>
              <a:miter/>
            </a:ln>
          </p:spPr>
        </p:sp>
        <p:sp>
          <p:nvSpPr>
            <p:cNvPr name="TextBox 13" id="13"/>
            <p:cNvSpPr txBox="true"/>
            <p:nvPr/>
          </p:nvSpPr>
          <p:spPr>
            <a:xfrm>
              <a:off x="76200" y="95250"/>
              <a:ext cx="660400" cy="641350"/>
            </a:xfrm>
            <a:prstGeom prst="rect">
              <a:avLst/>
            </a:prstGeom>
          </p:spPr>
          <p:txBody>
            <a:bodyPr anchor="ctr" rtlCol="false" tIns="50800" lIns="50800" bIns="50800" rIns="50800"/>
            <a:lstStyle/>
            <a:p>
              <a:pPr algn="ctr">
                <a:lnSpc>
                  <a:spcPts val="1841"/>
                </a:lnSpc>
              </a:pPr>
            </a:p>
          </p:txBody>
        </p:sp>
      </p:grpSp>
      <p:sp>
        <p:nvSpPr>
          <p:cNvPr name="TextBox 14" id="14"/>
          <p:cNvSpPr txBox="true"/>
          <p:nvPr/>
        </p:nvSpPr>
        <p:spPr>
          <a:xfrm rot="0">
            <a:off x="1758027" y="3216569"/>
            <a:ext cx="8524559" cy="7091204"/>
          </a:xfrm>
          <a:prstGeom prst="rect">
            <a:avLst/>
          </a:prstGeom>
        </p:spPr>
        <p:txBody>
          <a:bodyPr anchor="t" rtlCol="false" tIns="0" lIns="0" bIns="0" rIns="0">
            <a:spAutoFit/>
          </a:bodyPr>
          <a:lstStyle/>
          <a:p>
            <a:pPr algn="l">
              <a:lnSpc>
                <a:spcPts val="2363"/>
              </a:lnSpc>
            </a:pPr>
            <a:r>
              <a:rPr lang="en-US" sz="1937">
                <a:solidFill>
                  <a:srgbClr val="000000"/>
                </a:solidFill>
                <a:latin typeface="Montserrat"/>
                <a:ea typeface="Montserrat"/>
                <a:cs typeface="Montserrat"/>
                <a:sym typeface="Montserrat"/>
              </a:rPr>
              <a:t>Dataset Titanic berisi informasi mengenai penumpang kapal Titanic dengan kolom-kolom penting seperti:</a:t>
            </a:r>
          </a:p>
          <a:p>
            <a:pPr algn="l" marL="418301" indent="-209150" lvl="1">
              <a:lnSpc>
                <a:spcPts val="2363"/>
              </a:lnSpc>
              <a:buAutoNum type="arabicPeriod" startAt="1"/>
            </a:pPr>
            <a:r>
              <a:rPr lang="en-US" sz="1937">
                <a:solidFill>
                  <a:srgbClr val="000000"/>
                </a:solidFill>
                <a:latin typeface="Montserrat"/>
                <a:ea typeface="Montserrat"/>
                <a:cs typeface="Montserrat"/>
                <a:sym typeface="Montserrat"/>
              </a:rPr>
              <a:t>Survived:</a:t>
            </a:r>
            <a:r>
              <a:rPr lang="en-US" sz="1937">
                <a:solidFill>
                  <a:srgbClr val="000000"/>
                </a:solidFill>
                <a:latin typeface="Montserrat"/>
                <a:ea typeface="Montserrat"/>
                <a:cs typeface="Montserrat"/>
                <a:sym typeface="Montserrat"/>
              </a:rPr>
              <a:t> S</a:t>
            </a:r>
            <a:r>
              <a:rPr lang="en-US" sz="1937">
                <a:solidFill>
                  <a:srgbClr val="000000"/>
                </a:solidFill>
                <a:latin typeface="Montserrat"/>
                <a:ea typeface="Montserrat"/>
                <a:cs typeface="Montserrat"/>
                <a:sym typeface="Montserrat"/>
              </a:rPr>
              <a:t>tatus kelangsungan hidup penumpang (1 = selamat, 0 = tidak selamat).</a:t>
            </a:r>
          </a:p>
          <a:p>
            <a:pPr algn="l" marL="418301" indent="-209150" lvl="1">
              <a:lnSpc>
                <a:spcPts val="2363"/>
              </a:lnSpc>
              <a:buAutoNum type="arabicPeriod" startAt="1"/>
            </a:pPr>
            <a:r>
              <a:rPr lang="en-US" sz="1937">
                <a:solidFill>
                  <a:srgbClr val="000000"/>
                </a:solidFill>
                <a:latin typeface="Montserrat"/>
                <a:ea typeface="Montserrat"/>
                <a:cs typeface="Montserrat"/>
                <a:sym typeface="Montserrat"/>
              </a:rPr>
              <a:t>Name: Nama lengkap penumpang, termasuk gelar sosial.</a:t>
            </a:r>
          </a:p>
          <a:p>
            <a:pPr algn="l" marL="418301" indent="-209150" lvl="1">
              <a:lnSpc>
                <a:spcPts val="2363"/>
              </a:lnSpc>
              <a:buAutoNum type="arabicPeriod" startAt="1"/>
            </a:pPr>
            <a:r>
              <a:rPr lang="en-US" sz="1937">
                <a:solidFill>
                  <a:srgbClr val="000000"/>
                </a:solidFill>
                <a:latin typeface="Montserrat"/>
                <a:ea typeface="Montserrat"/>
                <a:cs typeface="Montserrat"/>
                <a:sym typeface="Montserrat"/>
              </a:rPr>
              <a:t>Sex: Jenis kelamin penumpang ("male" atau "female").</a:t>
            </a:r>
          </a:p>
          <a:p>
            <a:pPr algn="l" marL="418301" indent="-209150" lvl="1">
              <a:lnSpc>
                <a:spcPts val="2363"/>
              </a:lnSpc>
              <a:buAutoNum type="arabicPeriod" startAt="1"/>
            </a:pPr>
            <a:r>
              <a:rPr lang="en-US" sz="1937">
                <a:solidFill>
                  <a:srgbClr val="000000"/>
                </a:solidFill>
                <a:latin typeface="Montserrat"/>
                <a:ea typeface="Montserrat"/>
                <a:cs typeface="Montserrat"/>
                <a:sym typeface="Montserrat"/>
              </a:rPr>
              <a:t>Age: Usia penumpang saat kejadian.</a:t>
            </a:r>
          </a:p>
          <a:p>
            <a:pPr algn="l">
              <a:lnSpc>
                <a:spcPts val="2363"/>
              </a:lnSpc>
            </a:pPr>
          </a:p>
          <a:p>
            <a:pPr algn="l">
              <a:lnSpc>
                <a:spcPts val="2363"/>
              </a:lnSpc>
            </a:pPr>
            <a:r>
              <a:rPr lang="en-US" sz="1937" b="true">
                <a:solidFill>
                  <a:srgbClr val="000000"/>
                </a:solidFill>
                <a:latin typeface="Montserrat Bold"/>
                <a:ea typeface="Montserrat Bold"/>
                <a:cs typeface="Montserrat Bold"/>
                <a:sym typeface="Montserrat Bold"/>
              </a:rPr>
              <a:t>Ringkasan Dataset:</a:t>
            </a:r>
          </a:p>
          <a:p>
            <a:pPr algn="l" marL="418301" indent="-209150" lvl="1">
              <a:lnSpc>
                <a:spcPts val="2363"/>
              </a:lnSpc>
              <a:buFont typeface="Arial"/>
              <a:buChar char="•"/>
            </a:pPr>
            <a:r>
              <a:rPr lang="en-US" sz="1937">
                <a:solidFill>
                  <a:srgbClr val="000000"/>
                </a:solidFill>
                <a:latin typeface="Montserrat"/>
                <a:ea typeface="Montserrat"/>
                <a:cs typeface="Montserrat"/>
                <a:sym typeface="Montserrat"/>
              </a:rPr>
              <a:t>Jumlah baris: 500</a:t>
            </a:r>
          </a:p>
          <a:p>
            <a:pPr algn="l" marL="418301" indent="-209150" lvl="1">
              <a:lnSpc>
                <a:spcPts val="2363"/>
              </a:lnSpc>
              <a:buFont typeface="Arial"/>
              <a:buChar char="•"/>
            </a:pPr>
            <a:r>
              <a:rPr lang="en-US" sz="1937">
                <a:solidFill>
                  <a:srgbClr val="000000"/>
                </a:solidFill>
                <a:latin typeface="Montserrat"/>
                <a:ea typeface="Montserrat"/>
                <a:cs typeface="Montserrat"/>
                <a:sym typeface="Montserrat"/>
              </a:rPr>
              <a:t>Jumlah kolom: 4</a:t>
            </a:r>
          </a:p>
          <a:p>
            <a:pPr algn="l" marL="418301" indent="-209150" lvl="1">
              <a:lnSpc>
                <a:spcPts val="2363"/>
              </a:lnSpc>
              <a:buFont typeface="Arial"/>
              <a:buChar char="•"/>
            </a:pPr>
            <a:r>
              <a:rPr lang="en-US" sz="1937">
                <a:solidFill>
                  <a:srgbClr val="000000"/>
                </a:solidFill>
                <a:latin typeface="Montserrat"/>
                <a:ea typeface="Montserrat"/>
                <a:cs typeface="Montserrat"/>
                <a:sym typeface="Montserrat"/>
              </a:rPr>
              <a:t>Tipe data:</a:t>
            </a:r>
          </a:p>
          <a:p>
            <a:pPr algn="l" marL="836602" indent="-278867" lvl="2">
              <a:lnSpc>
                <a:spcPts val="2363"/>
              </a:lnSpc>
              <a:buFont typeface="Arial"/>
              <a:buChar char="⚬"/>
            </a:pPr>
            <a:r>
              <a:rPr lang="en-US" sz="1937">
                <a:solidFill>
                  <a:srgbClr val="000000"/>
                </a:solidFill>
                <a:latin typeface="Montserrat"/>
                <a:ea typeface="Montserrat"/>
                <a:cs typeface="Montserrat"/>
                <a:sym typeface="Montserrat"/>
              </a:rPr>
              <a:t>Survived: Integer (0 atau 1)</a:t>
            </a:r>
          </a:p>
          <a:p>
            <a:pPr algn="l" marL="836602" indent="-278867" lvl="2">
              <a:lnSpc>
                <a:spcPts val="2363"/>
              </a:lnSpc>
              <a:buFont typeface="Arial"/>
              <a:buChar char="⚬"/>
            </a:pPr>
            <a:r>
              <a:rPr lang="en-US" sz="1937">
                <a:solidFill>
                  <a:srgbClr val="000000"/>
                </a:solidFill>
                <a:latin typeface="Montserrat"/>
                <a:ea typeface="Montserrat"/>
                <a:cs typeface="Montserrat"/>
                <a:sym typeface="Montserrat"/>
              </a:rPr>
              <a:t>Name: String (teks)</a:t>
            </a:r>
          </a:p>
          <a:p>
            <a:pPr algn="l" marL="836602" indent="-278867" lvl="2">
              <a:lnSpc>
                <a:spcPts val="2363"/>
              </a:lnSpc>
              <a:buFont typeface="Arial"/>
              <a:buChar char="⚬"/>
            </a:pPr>
            <a:r>
              <a:rPr lang="en-US" sz="1937">
                <a:solidFill>
                  <a:srgbClr val="000000"/>
                </a:solidFill>
                <a:latin typeface="Montserrat"/>
                <a:ea typeface="Montserrat"/>
                <a:cs typeface="Montserrat"/>
                <a:sym typeface="Montserrat"/>
              </a:rPr>
              <a:t>Sex: String (kategori)</a:t>
            </a:r>
          </a:p>
          <a:p>
            <a:pPr algn="l" marL="836602" indent="-278867" lvl="2">
              <a:lnSpc>
                <a:spcPts val="2363"/>
              </a:lnSpc>
              <a:buFont typeface="Arial"/>
              <a:buChar char="⚬"/>
            </a:pPr>
            <a:r>
              <a:rPr lang="en-US" sz="1937">
                <a:solidFill>
                  <a:srgbClr val="000000"/>
                </a:solidFill>
                <a:latin typeface="Montserrat"/>
                <a:ea typeface="Montserrat"/>
                <a:cs typeface="Montserrat"/>
                <a:sym typeface="Montserrat"/>
              </a:rPr>
              <a:t>Age: Float (bisa mengandung desimal)</a:t>
            </a:r>
          </a:p>
          <a:p>
            <a:pPr algn="l">
              <a:lnSpc>
                <a:spcPts val="2363"/>
              </a:lnSpc>
            </a:pPr>
            <a:r>
              <a:rPr lang="en-US" sz="1937" b="true">
                <a:solidFill>
                  <a:srgbClr val="000000"/>
                </a:solidFill>
                <a:latin typeface="Montserrat Bold"/>
                <a:ea typeface="Montserrat Bold"/>
                <a:cs typeface="Montserrat Bold"/>
                <a:sym typeface="Montserrat Bold"/>
              </a:rPr>
              <a:t>Catatan:</a:t>
            </a:r>
          </a:p>
          <a:p>
            <a:pPr algn="l" marL="418301" indent="-209150" lvl="1">
              <a:lnSpc>
                <a:spcPts val="2363"/>
              </a:lnSpc>
              <a:buFont typeface="Arial"/>
              <a:buChar char="•"/>
            </a:pPr>
            <a:r>
              <a:rPr lang="en-US" sz="1937">
                <a:solidFill>
                  <a:srgbClr val="000000"/>
                </a:solidFill>
                <a:latin typeface="Montserrat"/>
                <a:ea typeface="Montserrat"/>
                <a:cs typeface="Montserrat"/>
                <a:sym typeface="Montserrat"/>
              </a:rPr>
              <a:t>Dataset ini memiliki 49 nilai kosong pada kolom Age yang perlu diperhatikan.</a:t>
            </a:r>
          </a:p>
          <a:p>
            <a:pPr algn="l" marL="418301" indent="-209150" lvl="1">
              <a:lnSpc>
                <a:spcPts val="2363"/>
              </a:lnSpc>
              <a:buFont typeface="Arial"/>
              <a:buChar char="•"/>
            </a:pPr>
            <a:r>
              <a:rPr lang="en-US" sz="1937">
                <a:solidFill>
                  <a:srgbClr val="000000"/>
                </a:solidFill>
                <a:latin typeface="Montserrat"/>
                <a:ea typeface="Montserrat"/>
                <a:cs typeface="Montserrat"/>
                <a:sym typeface="Montserrat"/>
              </a:rPr>
              <a:t>Kolom Survived, Name, dan Sex tidak memiliki nilai kosong, tetapi kolom Age memiliki 49 nilai kosong yang dapat diisi dengan metode seperti imputasi berdasarkan rata-rata atau median, atau dibiarkan kosong jika tidak relevan.</a:t>
            </a:r>
          </a:p>
          <a:p>
            <a:pPr algn="l">
              <a:lnSpc>
                <a:spcPts val="2363"/>
              </a:lnSpc>
            </a:pPr>
          </a:p>
        </p:txBody>
      </p:sp>
      <p:sp>
        <p:nvSpPr>
          <p:cNvPr name="Freeform 15" id="15"/>
          <p:cNvSpPr/>
          <p:nvPr/>
        </p:nvSpPr>
        <p:spPr>
          <a:xfrm flipH="false" flipV="false" rot="4060193">
            <a:off x="8586924" y="5727302"/>
            <a:ext cx="1017461" cy="2529883"/>
          </a:xfrm>
          <a:custGeom>
            <a:avLst/>
            <a:gdLst/>
            <a:ahLst/>
            <a:cxnLst/>
            <a:rect r="r" b="b" t="t" l="l"/>
            <a:pathLst>
              <a:path h="2529883" w="1017461">
                <a:moveTo>
                  <a:pt x="0" y="0"/>
                </a:moveTo>
                <a:lnTo>
                  <a:pt x="1017460" y="0"/>
                </a:lnTo>
                <a:lnTo>
                  <a:pt x="1017460" y="2529883"/>
                </a:lnTo>
                <a:lnTo>
                  <a:pt x="0" y="252988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6" id="16"/>
          <p:cNvSpPr/>
          <p:nvPr/>
        </p:nvSpPr>
        <p:spPr>
          <a:xfrm flipH="false" flipV="false" rot="0">
            <a:off x="10459026" y="3961171"/>
            <a:ext cx="6544961" cy="4302857"/>
          </a:xfrm>
          <a:custGeom>
            <a:avLst/>
            <a:gdLst/>
            <a:ahLst/>
            <a:cxnLst/>
            <a:rect r="r" b="b" t="t" l="l"/>
            <a:pathLst>
              <a:path h="4302857" w="6544961">
                <a:moveTo>
                  <a:pt x="0" y="0"/>
                </a:moveTo>
                <a:lnTo>
                  <a:pt x="6544961" y="0"/>
                </a:lnTo>
                <a:lnTo>
                  <a:pt x="6544961" y="4302857"/>
                </a:lnTo>
                <a:lnTo>
                  <a:pt x="0" y="4302857"/>
                </a:lnTo>
                <a:lnTo>
                  <a:pt x="0" y="0"/>
                </a:lnTo>
                <a:close/>
              </a:path>
            </a:pathLst>
          </a:custGeom>
          <a:blipFill>
            <a:blip r:embed="rId8"/>
            <a:stretch>
              <a:fillRect l="0" t="-780" r="0" b="-780"/>
            </a:stretch>
          </a:blipFill>
        </p:spPr>
      </p:sp>
      <p:sp>
        <p:nvSpPr>
          <p:cNvPr name="TextBox 17" id="17"/>
          <p:cNvSpPr txBox="true"/>
          <p:nvPr/>
        </p:nvSpPr>
        <p:spPr>
          <a:xfrm rot="0">
            <a:off x="1711939" y="2282994"/>
            <a:ext cx="7079683" cy="943100"/>
          </a:xfrm>
          <a:prstGeom prst="rect">
            <a:avLst/>
          </a:prstGeom>
        </p:spPr>
        <p:txBody>
          <a:bodyPr anchor="t" rtlCol="false" tIns="0" lIns="0" bIns="0" rIns="0">
            <a:spAutoFit/>
          </a:bodyPr>
          <a:lstStyle/>
          <a:p>
            <a:pPr algn="l">
              <a:lnSpc>
                <a:spcPts val="7175"/>
              </a:lnSpc>
            </a:pPr>
            <a:r>
              <a:rPr lang="en-US" sz="6768" b="true">
                <a:solidFill>
                  <a:srgbClr val="000000"/>
                </a:solidFill>
                <a:latin typeface="Montserrat Semi-Bold"/>
                <a:ea typeface="Montserrat Semi-Bold"/>
                <a:cs typeface="Montserrat Semi-Bold"/>
                <a:sym typeface="Montserrat Semi-Bold"/>
              </a:rPr>
              <a:t>Dataset Titanic</a:t>
            </a:r>
          </a:p>
        </p:txBody>
      </p:sp>
      <p:sp>
        <p:nvSpPr>
          <p:cNvPr name="TextBox 18" id="18"/>
          <p:cNvSpPr txBox="true"/>
          <p:nvPr/>
        </p:nvSpPr>
        <p:spPr>
          <a:xfrm rot="0">
            <a:off x="1711939" y="1413394"/>
            <a:ext cx="4838921" cy="943087"/>
          </a:xfrm>
          <a:prstGeom prst="rect">
            <a:avLst/>
          </a:prstGeom>
        </p:spPr>
        <p:txBody>
          <a:bodyPr anchor="t" rtlCol="false" tIns="0" lIns="0" bIns="0" rIns="0">
            <a:spAutoFit/>
          </a:bodyPr>
          <a:lstStyle/>
          <a:p>
            <a:pPr algn="l">
              <a:lnSpc>
                <a:spcPts val="7175"/>
              </a:lnSpc>
            </a:pPr>
            <a:r>
              <a:rPr lang="en-US" sz="6768" b="true">
                <a:solidFill>
                  <a:srgbClr val="2C6AD3"/>
                </a:solidFill>
                <a:latin typeface="Montserrat Heavy"/>
                <a:ea typeface="Montserrat Heavy"/>
                <a:cs typeface="Montserrat Heavy"/>
                <a:sym typeface="Montserrat Heavy"/>
              </a:rPr>
              <a:t>About</a:t>
            </a:r>
          </a:p>
        </p:txBody>
      </p:sp>
      <p:sp>
        <p:nvSpPr>
          <p:cNvPr name="TextBox 19" id="19"/>
          <p:cNvSpPr txBox="true"/>
          <p:nvPr/>
        </p:nvSpPr>
        <p:spPr>
          <a:xfrm rot="0">
            <a:off x="8837710" y="924609"/>
            <a:ext cx="861992" cy="243400"/>
          </a:xfrm>
          <a:prstGeom prst="rect">
            <a:avLst/>
          </a:prstGeom>
        </p:spPr>
        <p:txBody>
          <a:bodyPr anchor="t" rtlCol="false" tIns="0" lIns="0" bIns="0" rIns="0">
            <a:spAutoFit/>
          </a:bodyPr>
          <a:lstStyle/>
          <a:p>
            <a:pPr algn="l">
              <a:lnSpc>
                <a:spcPts val="1841"/>
              </a:lnSpc>
            </a:pPr>
            <a:r>
              <a:rPr lang="en-US" b="true" sz="1737">
                <a:solidFill>
                  <a:srgbClr val="000000"/>
                </a:solidFill>
                <a:latin typeface="Montserrat Semi-Bold"/>
                <a:ea typeface="Montserrat Semi-Bold"/>
                <a:cs typeface="Montserrat Semi-Bold"/>
                <a:sym typeface="Montserrat Semi-Bold"/>
              </a:rPr>
              <a:t>HOME</a:t>
            </a:r>
          </a:p>
        </p:txBody>
      </p:sp>
      <p:sp>
        <p:nvSpPr>
          <p:cNvPr name="TextBox 20" id="20"/>
          <p:cNvSpPr txBox="true"/>
          <p:nvPr/>
        </p:nvSpPr>
        <p:spPr>
          <a:xfrm rot="0">
            <a:off x="10459026" y="926237"/>
            <a:ext cx="1979485" cy="240442"/>
          </a:xfrm>
          <a:prstGeom prst="rect">
            <a:avLst/>
          </a:prstGeom>
        </p:spPr>
        <p:txBody>
          <a:bodyPr anchor="t" rtlCol="false" tIns="0" lIns="0" bIns="0" rIns="0">
            <a:spAutoFit/>
          </a:bodyPr>
          <a:lstStyle/>
          <a:p>
            <a:pPr algn="ctr">
              <a:lnSpc>
                <a:spcPts val="1841"/>
              </a:lnSpc>
            </a:pPr>
            <a:r>
              <a:rPr lang="en-US" b="true" sz="1737">
                <a:solidFill>
                  <a:srgbClr val="000000"/>
                </a:solidFill>
                <a:latin typeface="Montserrat Semi-Bold"/>
                <a:ea typeface="Montserrat Semi-Bold"/>
                <a:cs typeface="Montserrat Semi-Bold"/>
                <a:sym typeface="Montserrat Semi-Bold"/>
              </a:rPr>
              <a:t>ABOUT</a:t>
            </a:r>
          </a:p>
        </p:txBody>
      </p:sp>
      <p:sp>
        <p:nvSpPr>
          <p:cNvPr name="TextBox 21" id="21"/>
          <p:cNvSpPr txBox="true"/>
          <p:nvPr/>
        </p:nvSpPr>
        <p:spPr>
          <a:xfrm rot="0">
            <a:off x="12958014" y="926237"/>
            <a:ext cx="1372452" cy="243417"/>
          </a:xfrm>
          <a:prstGeom prst="rect">
            <a:avLst/>
          </a:prstGeom>
        </p:spPr>
        <p:txBody>
          <a:bodyPr anchor="t" rtlCol="false" tIns="0" lIns="0" bIns="0" rIns="0">
            <a:spAutoFit/>
          </a:bodyPr>
          <a:lstStyle/>
          <a:p>
            <a:pPr algn="l">
              <a:lnSpc>
                <a:spcPts val="1841"/>
              </a:lnSpc>
            </a:pPr>
            <a:r>
              <a:rPr lang="en-US" b="true" sz="1737">
                <a:solidFill>
                  <a:srgbClr val="000000"/>
                </a:solidFill>
                <a:latin typeface="Montserrat Semi-Bold"/>
                <a:ea typeface="Montserrat Semi-Bold"/>
                <a:cs typeface="Montserrat Semi-Bold"/>
                <a:sym typeface="Montserrat Semi-Bold"/>
              </a:rPr>
              <a:t>CONTENT</a:t>
            </a:r>
          </a:p>
        </p:txBody>
      </p:sp>
      <p:sp>
        <p:nvSpPr>
          <p:cNvPr name="TextBox 22" id="22"/>
          <p:cNvSpPr txBox="true"/>
          <p:nvPr/>
        </p:nvSpPr>
        <p:spPr>
          <a:xfrm rot="0">
            <a:off x="14951914" y="916525"/>
            <a:ext cx="1372452" cy="243400"/>
          </a:xfrm>
          <a:prstGeom prst="rect">
            <a:avLst/>
          </a:prstGeom>
        </p:spPr>
        <p:txBody>
          <a:bodyPr anchor="t" rtlCol="false" tIns="0" lIns="0" bIns="0" rIns="0">
            <a:spAutoFit/>
          </a:bodyPr>
          <a:lstStyle/>
          <a:p>
            <a:pPr algn="l">
              <a:lnSpc>
                <a:spcPts val="1841"/>
              </a:lnSpc>
            </a:pPr>
            <a:r>
              <a:rPr lang="en-US" b="true" sz="1737">
                <a:solidFill>
                  <a:srgbClr val="FFFFFF"/>
                </a:solidFill>
                <a:latin typeface="Montserrat Semi-Bold"/>
                <a:ea typeface="Montserrat Semi-Bold"/>
                <a:cs typeface="Montserrat Semi-Bold"/>
                <a:sym typeface="Montserrat Semi-Bold"/>
              </a:rPr>
              <a:t>CONTACT </a:t>
            </a:r>
          </a:p>
        </p:txBody>
      </p:sp>
      <p:sp>
        <p:nvSpPr>
          <p:cNvPr name="TextBox 23" id="23"/>
          <p:cNvSpPr txBox="true"/>
          <p:nvPr/>
        </p:nvSpPr>
        <p:spPr>
          <a:xfrm rot="0">
            <a:off x="10459026" y="3574274"/>
            <a:ext cx="7967574" cy="280907"/>
          </a:xfrm>
          <a:prstGeom prst="rect">
            <a:avLst/>
          </a:prstGeom>
        </p:spPr>
        <p:txBody>
          <a:bodyPr anchor="t" rtlCol="false" tIns="0" lIns="0" bIns="0" rIns="0">
            <a:spAutoFit/>
          </a:bodyPr>
          <a:lstStyle/>
          <a:p>
            <a:pPr algn="l">
              <a:lnSpc>
                <a:spcPts val="2209"/>
              </a:lnSpc>
            </a:pPr>
            <a:r>
              <a:rPr lang="en-US" sz="1810">
                <a:solidFill>
                  <a:srgbClr val="000000"/>
                </a:solidFill>
                <a:latin typeface="Montserrat"/>
                <a:ea typeface="Montserrat"/>
                <a:cs typeface="Montserrat"/>
                <a:sym typeface="Montserrat"/>
              </a:rPr>
              <a:t>Data 5 teratas </a:t>
            </a:r>
          </a:p>
        </p:txBody>
      </p:sp>
      <p:sp>
        <p:nvSpPr>
          <p:cNvPr name="TextBox 24" id="24"/>
          <p:cNvSpPr txBox="true"/>
          <p:nvPr/>
        </p:nvSpPr>
        <p:spPr>
          <a:xfrm rot="0">
            <a:off x="10459026" y="8336319"/>
            <a:ext cx="7967574" cy="280907"/>
          </a:xfrm>
          <a:prstGeom prst="rect">
            <a:avLst/>
          </a:prstGeom>
        </p:spPr>
        <p:txBody>
          <a:bodyPr anchor="t" rtlCol="false" tIns="0" lIns="0" bIns="0" rIns="0">
            <a:spAutoFit/>
          </a:bodyPr>
          <a:lstStyle/>
          <a:p>
            <a:pPr algn="l">
              <a:lnSpc>
                <a:spcPts val="2209"/>
              </a:lnSpc>
            </a:pPr>
            <a:r>
              <a:rPr lang="en-US" sz="1810">
                <a:solidFill>
                  <a:srgbClr val="000000"/>
                </a:solidFill>
                <a:latin typeface="Montserrat"/>
                <a:ea typeface="Montserrat"/>
                <a:cs typeface="Montserrat"/>
                <a:sym typeface="Montserrat"/>
              </a:rPr>
              <a:t>Info data</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724" t="0" r="-1724" b="0"/>
            </a:stretch>
          </a:blipFill>
        </p:spPr>
      </p:sp>
      <p:grpSp>
        <p:nvGrpSpPr>
          <p:cNvPr name="Group 3" id="3"/>
          <p:cNvGrpSpPr/>
          <p:nvPr/>
        </p:nvGrpSpPr>
        <p:grpSpPr>
          <a:xfrm rot="-10800000">
            <a:off x="8490952" y="-708339"/>
            <a:ext cx="13031377" cy="11141745"/>
            <a:chOff x="0" y="0"/>
            <a:chExt cx="3432132" cy="2934451"/>
          </a:xfrm>
        </p:grpSpPr>
        <p:sp>
          <p:nvSpPr>
            <p:cNvPr name="Freeform 4" id="4"/>
            <p:cNvSpPr/>
            <p:nvPr/>
          </p:nvSpPr>
          <p:spPr>
            <a:xfrm flipH="false" flipV="false" rot="0">
              <a:off x="0" y="0"/>
              <a:ext cx="3432132" cy="2934451"/>
            </a:xfrm>
            <a:custGeom>
              <a:avLst/>
              <a:gdLst/>
              <a:ahLst/>
              <a:cxnLst/>
              <a:rect r="r" b="b" t="t" l="l"/>
              <a:pathLst>
                <a:path h="2934451" w="3432132">
                  <a:moveTo>
                    <a:pt x="0" y="0"/>
                  </a:moveTo>
                  <a:lnTo>
                    <a:pt x="3432132" y="0"/>
                  </a:lnTo>
                  <a:lnTo>
                    <a:pt x="3432132" y="2934451"/>
                  </a:lnTo>
                  <a:lnTo>
                    <a:pt x="0" y="2934451"/>
                  </a:lnTo>
                  <a:close/>
                </a:path>
              </a:pathLst>
            </a:custGeom>
            <a:gradFill rotWithShape="true">
              <a:gsLst>
                <a:gs pos="0">
                  <a:srgbClr val="FFFFFF">
                    <a:alpha val="100000"/>
                  </a:srgbClr>
                </a:gs>
                <a:gs pos="50000">
                  <a:srgbClr val="FFFFFF">
                    <a:alpha val="100000"/>
                  </a:srgbClr>
                </a:gs>
                <a:gs pos="100000">
                  <a:srgbClr val="FFFFFF">
                    <a:alpha val="0"/>
                  </a:srgbClr>
                </a:gs>
              </a:gsLst>
              <a:lin ang="0"/>
            </a:gradFill>
          </p:spPr>
        </p:sp>
        <p:sp>
          <p:nvSpPr>
            <p:cNvPr name="TextBox 5" id="5"/>
            <p:cNvSpPr txBox="true"/>
            <p:nvPr/>
          </p:nvSpPr>
          <p:spPr>
            <a:xfrm>
              <a:off x="0" y="-38100"/>
              <a:ext cx="3432132" cy="2972551"/>
            </a:xfrm>
            <a:prstGeom prst="rect">
              <a:avLst/>
            </a:prstGeom>
          </p:spPr>
          <p:txBody>
            <a:bodyPr anchor="ctr" rtlCol="false" tIns="50800" lIns="50800" bIns="50800" rIns="50800"/>
            <a:lstStyle/>
            <a:p>
              <a:pPr algn="ctr">
                <a:lnSpc>
                  <a:spcPts val="2566"/>
                </a:lnSpc>
              </a:pPr>
            </a:p>
          </p:txBody>
        </p:sp>
      </p:grpSp>
      <p:sp>
        <p:nvSpPr>
          <p:cNvPr name="Freeform 6" id="6"/>
          <p:cNvSpPr/>
          <p:nvPr/>
        </p:nvSpPr>
        <p:spPr>
          <a:xfrm flipH="false" flipV="false" rot="0">
            <a:off x="15333339" y="8481535"/>
            <a:ext cx="846683" cy="484918"/>
          </a:xfrm>
          <a:custGeom>
            <a:avLst/>
            <a:gdLst/>
            <a:ahLst/>
            <a:cxnLst/>
            <a:rect r="r" b="b" t="t" l="l"/>
            <a:pathLst>
              <a:path h="484918" w="846683">
                <a:moveTo>
                  <a:pt x="0" y="0"/>
                </a:moveTo>
                <a:lnTo>
                  <a:pt x="846683" y="0"/>
                </a:lnTo>
                <a:lnTo>
                  <a:pt x="846683" y="484919"/>
                </a:lnTo>
                <a:lnTo>
                  <a:pt x="0" y="48491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7" id="7"/>
          <p:cNvGrpSpPr/>
          <p:nvPr/>
        </p:nvGrpSpPr>
        <p:grpSpPr>
          <a:xfrm rot="0">
            <a:off x="16751522" y="-488008"/>
            <a:ext cx="3598960" cy="3598960"/>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42950" cap="sq">
              <a:solidFill>
                <a:srgbClr val="2C05F2"/>
              </a:solidFill>
              <a:prstDash val="solid"/>
              <a:miter/>
            </a:ln>
          </p:spPr>
        </p:sp>
        <p:sp>
          <p:nvSpPr>
            <p:cNvPr name="TextBox 9" id="9"/>
            <p:cNvSpPr txBox="true"/>
            <p:nvPr/>
          </p:nvSpPr>
          <p:spPr>
            <a:xfrm>
              <a:off x="76200" y="95250"/>
              <a:ext cx="660400" cy="641350"/>
            </a:xfrm>
            <a:prstGeom prst="rect">
              <a:avLst/>
            </a:prstGeom>
          </p:spPr>
          <p:txBody>
            <a:bodyPr anchor="ctr" rtlCol="false" tIns="50800" lIns="50800" bIns="50800" rIns="50800"/>
            <a:lstStyle/>
            <a:p>
              <a:pPr algn="ctr">
                <a:lnSpc>
                  <a:spcPts val="1841"/>
                </a:lnSpc>
              </a:pPr>
            </a:p>
          </p:txBody>
        </p:sp>
      </p:grpSp>
      <p:sp>
        <p:nvSpPr>
          <p:cNvPr name="Freeform 10" id="10"/>
          <p:cNvSpPr/>
          <p:nvPr/>
        </p:nvSpPr>
        <p:spPr>
          <a:xfrm flipH="false" flipV="false" rot="0">
            <a:off x="879086" y="4539969"/>
            <a:ext cx="4883007" cy="1207063"/>
          </a:xfrm>
          <a:custGeom>
            <a:avLst/>
            <a:gdLst/>
            <a:ahLst/>
            <a:cxnLst/>
            <a:rect r="r" b="b" t="t" l="l"/>
            <a:pathLst>
              <a:path h="1207063" w="4883007">
                <a:moveTo>
                  <a:pt x="0" y="0"/>
                </a:moveTo>
                <a:lnTo>
                  <a:pt x="4883007" y="0"/>
                </a:lnTo>
                <a:lnTo>
                  <a:pt x="4883007" y="1207062"/>
                </a:lnTo>
                <a:lnTo>
                  <a:pt x="0" y="1207062"/>
                </a:lnTo>
                <a:lnTo>
                  <a:pt x="0" y="0"/>
                </a:lnTo>
                <a:close/>
              </a:path>
            </a:pathLst>
          </a:custGeom>
          <a:blipFill>
            <a:blip r:embed="rId5"/>
            <a:stretch>
              <a:fillRect l="0" t="-3418" r="0" b="-3418"/>
            </a:stretch>
          </a:blipFill>
        </p:spPr>
      </p:sp>
      <p:sp>
        <p:nvSpPr>
          <p:cNvPr name="Freeform 11" id="11"/>
          <p:cNvSpPr/>
          <p:nvPr/>
        </p:nvSpPr>
        <p:spPr>
          <a:xfrm flipH="false" flipV="false" rot="0">
            <a:off x="6506904" y="2592856"/>
            <a:ext cx="1793866" cy="315582"/>
          </a:xfrm>
          <a:custGeom>
            <a:avLst/>
            <a:gdLst/>
            <a:ahLst/>
            <a:cxnLst/>
            <a:rect r="r" b="b" t="t" l="l"/>
            <a:pathLst>
              <a:path h="315582" w="1793866">
                <a:moveTo>
                  <a:pt x="0" y="0"/>
                </a:moveTo>
                <a:lnTo>
                  <a:pt x="1793866" y="0"/>
                </a:lnTo>
                <a:lnTo>
                  <a:pt x="1793866" y="315581"/>
                </a:lnTo>
                <a:lnTo>
                  <a:pt x="0" y="315581"/>
                </a:lnTo>
                <a:lnTo>
                  <a:pt x="0" y="0"/>
                </a:lnTo>
                <a:close/>
              </a:path>
            </a:pathLst>
          </a:custGeom>
          <a:blipFill>
            <a:blip r:embed="rId6"/>
            <a:stretch>
              <a:fillRect l="0" t="0" r="-154788" b="-573279"/>
            </a:stretch>
          </a:blipFill>
        </p:spPr>
      </p:sp>
      <p:sp>
        <p:nvSpPr>
          <p:cNvPr name="Freeform 12" id="12"/>
          <p:cNvSpPr/>
          <p:nvPr/>
        </p:nvSpPr>
        <p:spPr>
          <a:xfrm flipH="false" flipV="false" rot="0">
            <a:off x="12240888" y="5965573"/>
            <a:ext cx="4673262" cy="1888870"/>
          </a:xfrm>
          <a:custGeom>
            <a:avLst/>
            <a:gdLst/>
            <a:ahLst/>
            <a:cxnLst/>
            <a:rect r="r" b="b" t="t" l="l"/>
            <a:pathLst>
              <a:path h="1888870" w="4673262">
                <a:moveTo>
                  <a:pt x="0" y="0"/>
                </a:moveTo>
                <a:lnTo>
                  <a:pt x="4673262" y="0"/>
                </a:lnTo>
                <a:lnTo>
                  <a:pt x="4673262" y="1888870"/>
                </a:lnTo>
                <a:lnTo>
                  <a:pt x="0" y="1888870"/>
                </a:lnTo>
                <a:lnTo>
                  <a:pt x="0" y="0"/>
                </a:lnTo>
                <a:close/>
              </a:path>
            </a:pathLst>
          </a:custGeom>
          <a:blipFill>
            <a:blip r:embed="rId7"/>
            <a:stretch>
              <a:fillRect l="0" t="-46483" r="-24222" b="-410"/>
            </a:stretch>
          </a:blipFill>
        </p:spPr>
      </p:sp>
      <p:sp>
        <p:nvSpPr>
          <p:cNvPr name="TextBox 13" id="13"/>
          <p:cNvSpPr txBox="true"/>
          <p:nvPr/>
        </p:nvSpPr>
        <p:spPr>
          <a:xfrm rot="0">
            <a:off x="8837710" y="924609"/>
            <a:ext cx="861992" cy="243400"/>
          </a:xfrm>
          <a:prstGeom prst="rect">
            <a:avLst/>
          </a:prstGeom>
        </p:spPr>
        <p:txBody>
          <a:bodyPr anchor="t" rtlCol="false" tIns="0" lIns="0" bIns="0" rIns="0">
            <a:spAutoFit/>
          </a:bodyPr>
          <a:lstStyle/>
          <a:p>
            <a:pPr algn="l">
              <a:lnSpc>
                <a:spcPts val="1841"/>
              </a:lnSpc>
            </a:pPr>
            <a:r>
              <a:rPr lang="en-US" b="true" sz="1737">
                <a:solidFill>
                  <a:srgbClr val="000000"/>
                </a:solidFill>
                <a:latin typeface="Montserrat Semi-Bold"/>
                <a:ea typeface="Montserrat Semi-Bold"/>
                <a:cs typeface="Montserrat Semi-Bold"/>
                <a:sym typeface="Montserrat Semi-Bold"/>
              </a:rPr>
              <a:t>HOME</a:t>
            </a:r>
          </a:p>
        </p:txBody>
      </p:sp>
      <p:sp>
        <p:nvSpPr>
          <p:cNvPr name="TextBox 14" id="14"/>
          <p:cNvSpPr txBox="true"/>
          <p:nvPr/>
        </p:nvSpPr>
        <p:spPr>
          <a:xfrm rot="0">
            <a:off x="10459026" y="926237"/>
            <a:ext cx="1979485" cy="240442"/>
          </a:xfrm>
          <a:prstGeom prst="rect">
            <a:avLst/>
          </a:prstGeom>
        </p:spPr>
        <p:txBody>
          <a:bodyPr anchor="t" rtlCol="false" tIns="0" lIns="0" bIns="0" rIns="0">
            <a:spAutoFit/>
          </a:bodyPr>
          <a:lstStyle/>
          <a:p>
            <a:pPr algn="ctr">
              <a:lnSpc>
                <a:spcPts val="1841"/>
              </a:lnSpc>
            </a:pPr>
            <a:r>
              <a:rPr lang="en-US" b="true" sz="1737">
                <a:solidFill>
                  <a:srgbClr val="000000"/>
                </a:solidFill>
                <a:latin typeface="Montserrat Semi-Bold"/>
                <a:ea typeface="Montserrat Semi-Bold"/>
                <a:cs typeface="Montserrat Semi-Bold"/>
                <a:sym typeface="Montserrat Semi-Bold"/>
              </a:rPr>
              <a:t>ABOUT</a:t>
            </a:r>
          </a:p>
        </p:txBody>
      </p:sp>
      <p:sp>
        <p:nvSpPr>
          <p:cNvPr name="TextBox 15" id="15"/>
          <p:cNvSpPr txBox="true"/>
          <p:nvPr/>
        </p:nvSpPr>
        <p:spPr>
          <a:xfrm rot="0">
            <a:off x="12958014" y="926237"/>
            <a:ext cx="1372452" cy="240442"/>
          </a:xfrm>
          <a:prstGeom prst="rect">
            <a:avLst/>
          </a:prstGeom>
        </p:spPr>
        <p:txBody>
          <a:bodyPr anchor="t" rtlCol="false" tIns="0" lIns="0" bIns="0" rIns="0">
            <a:spAutoFit/>
          </a:bodyPr>
          <a:lstStyle/>
          <a:p>
            <a:pPr algn="ctr">
              <a:lnSpc>
                <a:spcPts val="1841"/>
              </a:lnSpc>
            </a:pPr>
            <a:r>
              <a:rPr lang="en-US" b="true" sz="1737">
                <a:solidFill>
                  <a:srgbClr val="000000"/>
                </a:solidFill>
                <a:latin typeface="Montserrat Semi-Bold"/>
                <a:ea typeface="Montserrat Semi-Bold"/>
                <a:cs typeface="Montserrat Semi-Bold"/>
                <a:sym typeface="Montserrat Semi-Bold"/>
              </a:rPr>
              <a:t>CONTENT</a:t>
            </a:r>
          </a:p>
        </p:txBody>
      </p:sp>
      <p:sp>
        <p:nvSpPr>
          <p:cNvPr name="TextBox 16" id="16"/>
          <p:cNvSpPr txBox="true"/>
          <p:nvPr/>
        </p:nvSpPr>
        <p:spPr>
          <a:xfrm rot="0">
            <a:off x="14951914" y="916525"/>
            <a:ext cx="1372452" cy="243400"/>
          </a:xfrm>
          <a:prstGeom prst="rect">
            <a:avLst/>
          </a:prstGeom>
        </p:spPr>
        <p:txBody>
          <a:bodyPr anchor="t" rtlCol="false" tIns="0" lIns="0" bIns="0" rIns="0">
            <a:spAutoFit/>
          </a:bodyPr>
          <a:lstStyle/>
          <a:p>
            <a:pPr algn="l">
              <a:lnSpc>
                <a:spcPts val="1841"/>
              </a:lnSpc>
            </a:pPr>
            <a:r>
              <a:rPr lang="en-US" b="true" sz="1737">
                <a:solidFill>
                  <a:srgbClr val="000000"/>
                </a:solidFill>
                <a:latin typeface="Montserrat Semi-Bold"/>
                <a:ea typeface="Montserrat Semi-Bold"/>
                <a:cs typeface="Montserrat Semi-Bold"/>
                <a:sym typeface="Montserrat Semi-Bold"/>
              </a:rPr>
              <a:t>CONTACT </a:t>
            </a:r>
          </a:p>
        </p:txBody>
      </p:sp>
      <p:sp>
        <p:nvSpPr>
          <p:cNvPr name="TextBox 17" id="17"/>
          <p:cNvSpPr txBox="true"/>
          <p:nvPr/>
        </p:nvSpPr>
        <p:spPr>
          <a:xfrm rot="0">
            <a:off x="894521" y="3257474"/>
            <a:ext cx="4838921" cy="943100"/>
          </a:xfrm>
          <a:prstGeom prst="rect">
            <a:avLst/>
          </a:prstGeom>
        </p:spPr>
        <p:txBody>
          <a:bodyPr anchor="t" rtlCol="false" tIns="0" lIns="0" bIns="0" rIns="0">
            <a:spAutoFit/>
          </a:bodyPr>
          <a:lstStyle/>
          <a:p>
            <a:pPr algn="l">
              <a:lnSpc>
                <a:spcPts val="7175"/>
              </a:lnSpc>
            </a:pPr>
            <a:r>
              <a:rPr lang="en-US" sz="6768" b="true">
                <a:solidFill>
                  <a:srgbClr val="000000"/>
                </a:solidFill>
                <a:latin typeface="Montserrat Semi-Bold"/>
                <a:ea typeface="Montserrat Semi-Bold"/>
                <a:cs typeface="Montserrat Semi-Bold"/>
                <a:sym typeface="Montserrat Semi-Bold"/>
              </a:rPr>
              <a:t>Data</a:t>
            </a:r>
          </a:p>
        </p:txBody>
      </p:sp>
      <p:sp>
        <p:nvSpPr>
          <p:cNvPr name="TextBox 18" id="18"/>
          <p:cNvSpPr txBox="true"/>
          <p:nvPr/>
        </p:nvSpPr>
        <p:spPr>
          <a:xfrm rot="0">
            <a:off x="838786" y="2164169"/>
            <a:ext cx="5437637" cy="943100"/>
          </a:xfrm>
          <a:prstGeom prst="rect">
            <a:avLst/>
          </a:prstGeom>
        </p:spPr>
        <p:txBody>
          <a:bodyPr anchor="t" rtlCol="false" tIns="0" lIns="0" bIns="0" rIns="0">
            <a:spAutoFit/>
          </a:bodyPr>
          <a:lstStyle/>
          <a:p>
            <a:pPr algn="l">
              <a:lnSpc>
                <a:spcPts val="7175"/>
              </a:lnSpc>
            </a:pPr>
            <a:r>
              <a:rPr lang="en-US" sz="6768" b="true">
                <a:solidFill>
                  <a:srgbClr val="2C6AD3"/>
                </a:solidFill>
                <a:latin typeface="Montserrat Heavy"/>
                <a:ea typeface="Montserrat Heavy"/>
                <a:cs typeface="Montserrat Heavy"/>
                <a:sym typeface="Montserrat Heavy"/>
              </a:rPr>
              <a:t>Displaying</a:t>
            </a:r>
          </a:p>
        </p:txBody>
      </p:sp>
      <p:sp>
        <p:nvSpPr>
          <p:cNvPr name="TextBox 19" id="19"/>
          <p:cNvSpPr txBox="true"/>
          <p:nvPr/>
        </p:nvSpPr>
        <p:spPr>
          <a:xfrm rot="0">
            <a:off x="6384882" y="3346587"/>
            <a:ext cx="5518237" cy="1698447"/>
          </a:xfrm>
          <a:prstGeom prst="rect">
            <a:avLst/>
          </a:prstGeom>
        </p:spPr>
        <p:txBody>
          <a:bodyPr anchor="t" rtlCol="false" tIns="0" lIns="0" bIns="0" rIns="0">
            <a:spAutoFit/>
          </a:bodyPr>
          <a:lstStyle/>
          <a:p>
            <a:pPr algn="l">
              <a:lnSpc>
                <a:spcPts val="2259"/>
              </a:lnSpc>
            </a:pPr>
            <a:r>
              <a:rPr lang="en-US" sz="1852">
                <a:solidFill>
                  <a:srgbClr val="000000"/>
                </a:solidFill>
                <a:latin typeface="Montserrat"/>
                <a:ea typeface="Montserrat"/>
                <a:cs typeface="Montserrat"/>
                <a:sym typeface="Montserrat"/>
              </a:rPr>
              <a:t>Menampilkan beberapa baris terakhir dari dataset. Ini sangat berguna untuk melihat data yang ada di bagian akhir dataset dan untuk memastikan tidak ada kesalahan atau pola aneh pada data yang mungkin muncul di akhir. </a:t>
            </a:r>
          </a:p>
        </p:txBody>
      </p:sp>
      <p:sp>
        <p:nvSpPr>
          <p:cNvPr name="TextBox 20" id="20"/>
          <p:cNvSpPr txBox="true"/>
          <p:nvPr/>
        </p:nvSpPr>
        <p:spPr>
          <a:xfrm rot="0">
            <a:off x="6316723" y="5956048"/>
            <a:ext cx="5518237" cy="2071529"/>
          </a:xfrm>
          <a:prstGeom prst="rect">
            <a:avLst/>
          </a:prstGeom>
        </p:spPr>
        <p:txBody>
          <a:bodyPr anchor="t" rtlCol="false" tIns="0" lIns="0" bIns="0" rIns="0">
            <a:spAutoFit/>
          </a:bodyPr>
          <a:lstStyle/>
          <a:p>
            <a:pPr algn="l">
              <a:lnSpc>
                <a:spcPts val="2363"/>
              </a:lnSpc>
            </a:pPr>
            <a:r>
              <a:rPr lang="en-US" sz="1937">
                <a:solidFill>
                  <a:srgbClr val="000000"/>
                </a:solidFill>
                <a:latin typeface="Montserrat"/>
                <a:ea typeface="Montserrat"/>
                <a:cs typeface="Montserrat"/>
                <a:sym typeface="Montserrat"/>
              </a:rPr>
              <a:t>Memilih baris secara acak dari dataset. Ini membantu melihat sebaran data di luar urutan tertentu, yang bisa sangat berguna jika kamu ingin memastikan bahwa data yang diperiksa secara acak juga mencerminkan keseluruhan dataset, tanpa adanya bias berdasarkan urutan data.</a:t>
            </a:r>
          </a:p>
        </p:txBody>
      </p:sp>
      <p:sp>
        <p:nvSpPr>
          <p:cNvPr name="Freeform 21" id="21"/>
          <p:cNvSpPr/>
          <p:nvPr/>
        </p:nvSpPr>
        <p:spPr>
          <a:xfrm flipH="false" flipV="false" rot="0">
            <a:off x="12240888" y="2776530"/>
            <a:ext cx="4673262" cy="1639194"/>
          </a:xfrm>
          <a:custGeom>
            <a:avLst/>
            <a:gdLst/>
            <a:ahLst/>
            <a:cxnLst/>
            <a:rect r="r" b="b" t="t" l="l"/>
            <a:pathLst>
              <a:path h="1639194" w="4673262">
                <a:moveTo>
                  <a:pt x="0" y="0"/>
                </a:moveTo>
                <a:lnTo>
                  <a:pt x="4673262" y="0"/>
                </a:lnTo>
                <a:lnTo>
                  <a:pt x="4673262" y="1639194"/>
                </a:lnTo>
                <a:lnTo>
                  <a:pt x="0" y="1639194"/>
                </a:lnTo>
                <a:lnTo>
                  <a:pt x="0" y="0"/>
                </a:lnTo>
                <a:close/>
              </a:path>
            </a:pathLst>
          </a:custGeom>
          <a:blipFill>
            <a:blip r:embed="rId6"/>
            <a:stretch>
              <a:fillRect l="-1328" t="-34294" r="0" b="0"/>
            </a:stretch>
          </a:blipFill>
        </p:spPr>
      </p:sp>
      <p:sp>
        <p:nvSpPr>
          <p:cNvPr name="Freeform 22" id="22"/>
          <p:cNvSpPr/>
          <p:nvPr/>
        </p:nvSpPr>
        <p:spPr>
          <a:xfrm flipH="false" flipV="false" rot="0">
            <a:off x="6316723" y="5488766"/>
            <a:ext cx="1860655" cy="255676"/>
          </a:xfrm>
          <a:custGeom>
            <a:avLst/>
            <a:gdLst/>
            <a:ahLst/>
            <a:cxnLst/>
            <a:rect r="r" b="b" t="t" l="l"/>
            <a:pathLst>
              <a:path h="255676" w="1860655">
                <a:moveTo>
                  <a:pt x="0" y="0"/>
                </a:moveTo>
                <a:lnTo>
                  <a:pt x="1860654" y="0"/>
                </a:lnTo>
                <a:lnTo>
                  <a:pt x="1860654" y="255676"/>
                </a:lnTo>
                <a:lnTo>
                  <a:pt x="0" y="255676"/>
                </a:lnTo>
                <a:lnTo>
                  <a:pt x="0" y="0"/>
                </a:lnTo>
                <a:close/>
              </a:path>
            </a:pathLst>
          </a:custGeom>
          <a:blipFill>
            <a:blip r:embed="rId7"/>
            <a:stretch>
              <a:fillRect l="0" t="-137279" r="-183954" b="-750390"/>
            </a:stretch>
          </a:blipFill>
        </p:spPr>
      </p:sp>
      <p:sp>
        <p:nvSpPr>
          <p:cNvPr name="TextBox 23" id="23"/>
          <p:cNvSpPr txBox="true"/>
          <p:nvPr/>
        </p:nvSpPr>
        <p:spPr>
          <a:xfrm rot="0">
            <a:off x="838786" y="6203141"/>
            <a:ext cx="4894656" cy="1776254"/>
          </a:xfrm>
          <a:prstGeom prst="rect">
            <a:avLst/>
          </a:prstGeom>
        </p:spPr>
        <p:txBody>
          <a:bodyPr anchor="t" rtlCol="false" tIns="0" lIns="0" bIns="0" rIns="0">
            <a:spAutoFit/>
          </a:bodyPr>
          <a:lstStyle/>
          <a:p>
            <a:pPr algn="l" marL="418301" indent="-209150" lvl="1">
              <a:lnSpc>
                <a:spcPts val="2363"/>
              </a:lnSpc>
              <a:buFont typeface="Arial"/>
              <a:buChar char="•"/>
            </a:pPr>
            <a:r>
              <a:rPr lang="en-US" sz="1937">
                <a:solidFill>
                  <a:srgbClr val="000000"/>
                </a:solidFill>
                <a:latin typeface="Montserrat"/>
                <a:ea typeface="Montserrat"/>
                <a:cs typeface="Montserrat"/>
                <a:sym typeface="Montserrat"/>
              </a:rPr>
              <a:t>Mengimpor data Titanic dari file Excel.</a:t>
            </a:r>
          </a:p>
          <a:p>
            <a:pPr algn="l" marL="418301" indent="-209150" lvl="1">
              <a:lnSpc>
                <a:spcPts val="2363"/>
              </a:lnSpc>
              <a:buFont typeface="Arial"/>
              <a:buChar char="•"/>
            </a:pPr>
            <a:r>
              <a:rPr lang="en-US" sz="1937">
                <a:solidFill>
                  <a:srgbClr val="000000"/>
                </a:solidFill>
                <a:latin typeface="Montserrat"/>
                <a:ea typeface="Montserrat"/>
                <a:cs typeface="Montserrat"/>
                <a:sym typeface="Montserrat"/>
              </a:rPr>
              <a:t>Membuat salinan data untuk analisis tanpa mempengaruhi data asli.</a:t>
            </a:r>
          </a:p>
          <a:p>
            <a:pPr algn="l">
              <a:lnSpc>
                <a:spcPts val="2363"/>
              </a:lnSpc>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724" t="0" r="-1724" b="0"/>
            </a:stretch>
          </a:blipFill>
        </p:spPr>
      </p:sp>
      <p:grpSp>
        <p:nvGrpSpPr>
          <p:cNvPr name="Group 3" id="3"/>
          <p:cNvGrpSpPr/>
          <p:nvPr/>
        </p:nvGrpSpPr>
        <p:grpSpPr>
          <a:xfrm rot="-10800000">
            <a:off x="8490952" y="-708339"/>
            <a:ext cx="13031377" cy="11141745"/>
            <a:chOff x="0" y="0"/>
            <a:chExt cx="3432132" cy="2934451"/>
          </a:xfrm>
        </p:grpSpPr>
        <p:sp>
          <p:nvSpPr>
            <p:cNvPr name="Freeform 4" id="4"/>
            <p:cNvSpPr/>
            <p:nvPr/>
          </p:nvSpPr>
          <p:spPr>
            <a:xfrm flipH="false" flipV="false" rot="0">
              <a:off x="0" y="0"/>
              <a:ext cx="3432132" cy="2934451"/>
            </a:xfrm>
            <a:custGeom>
              <a:avLst/>
              <a:gdLst/>
              <a:ahLst/>
              <a:cxnLst/>
              <a:rect r="r" b="b" t="t" l="l"/>
              <a:pathLst>
                <a:path h="2934451" w="3432132">
                  <a:moveTo>
                    <a:pt x="0" y="0"/>
                  </a:moveTo>
                  <a:lnTo>
                    <a:pt x="3432132" y="0"/>
                  </a:lnTo>
                  <a:lnTo>
                    <a:pt x="3432132" y="2934451"/>
                  </a:lnTo>
                  <a:lnTo>
                    <a:pt x="0" y="2934451"/>
                  </a:lnTo>
                  <a:close/>
                </a:path>
              </a:pathLst>
            </a:custGeom>
            <a:gradFill rotWithShape="true">
              <a:gsLst>
                <a:gs pos="0">
                  <a:srgbClr val="FFFFFF">
                    <a:alpha val="100000"/>
                  </a:srgbClr>
                </a:gs>
                <a:gs pos="50000">
                  <a:srgbClr val="FFFFFF">
                    <a:alpha val="100000"/>
                  </a:srgbClr>
                </a:gs>
                <a:gs pos="100000">
                  <a:srgbClr val="FFFFFF">
                    <a:alpha val="0"/>
                  </a:srgbClr>
                </a:gs>
              </a:gsLst>
              <a:lin ang="0"/>
            </a:gradFill>
          </p:spPr>
        </p:sp>
        <p:sp>
          <p:nvSpPr>
            <p:cNvPr name="TextBox 5" id="5"/>
            <p:cNvSpPr txBox="true"/>
            <p:nvPr/>
          </p:nvSpPr>
          <p:spPr>
            <a:xfrm>
              <a:off x="0" y="-38100"/>
              <a:ext cx="3432132" cy="2972551"/>
            </a:xfrm>
            <a:prstGeom prst="rect">
              <a:avLst/>
            </a:prstGeom>
          </p:spPr>
          <p:txBody>
            <a:bodyPr anchor="ctr" rtlCol="false" tIns="50800" lIns="50800" bIns="50800" rIns="50800"/>
            <a:lstStyle/>
            <a:p>
              <a:pPr algn="ctr">
                <a:lnSpc>
                  <a:spcPts val="2566"/>
                </a:lnSpc>
              </a:pPr>
            </a:p>
          </p:txBody>
        </p:sp>
      </p:grpSp>
      <p:sp>
        <p:nvSpPr>
          <p:cNvPr name="Freeform 6" id="6"/>
          <p:cNvSpPr/>
          <p:nvPr/>
        </p:nvSpPr>
        <p:spPr>
          <a:xfrm flipH="false" flipV="false" rot="0">
            <a:off x="15333339" y="8773382"/>
            <a:ext cx="846683" cy="484918"/>
          </a:xfrm>
          <a:custGeom>
            <a:avLst/>
            <a:gdLst/>
            <a:ahLst/>
            <a:cxnLst/>
            <a:rect r="r" b="b" t="t" l="l"/>
            <a:pathLst>
              <a:path h="484918" w="846683">
                <a:moveTo>
                  <a:pt x="0" y="0"/>
                </a:moveTo>
                <a:lnTo>
                  <a:pt x="846683" y="0"/>
                </a:lnTo>
                <a:lnTo>
                  <a:pt x="846683" y="484918"/>
                </a:lnTo>
                <a:lnTo>
                  <a:pt x="0" y="48491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7" id="7"/>
          <p:cNvGrpSpPr/>
          <p:nvPr/>
        </p:nvGrpSpPr>
        <p:grpSpPr>
          <a:xfrm rot="0">
            <a:off x="16751522" y="-488008"/>
            <a:ext cx="3598960" cy="3598960"/>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42950" cap="sq">
              <a:solidFill>
                <a:srgbClr val="2C05F2"/>
              </a:solidFill>
              <a:prstDash val="solid"/>
              <a:miter/>
            </a:ln>
          </p:spPr>
        </p:sp>
        <p:sp>
          <p:nvSpPr>
            <p:cNvPr name="TextBox 9" id="9"/>
            <p:cNvSpPr txBox="true"/>
            <p:nvPr/>
          </p:nvSpPr>
          <p:spPr>
            <a:xfrm>
              <a:off x="76200" y="95250"/>
              <a:ext cx="660400" cy="641350"/>
            </a:xfrm>
            <a:prstGeom prst="rect">
              <a:avLst/>
            </a:prstGeom>
          </p:spPr>
          <p:txBody>
            <a:bodyPr anchor="ctr" rtlCol="false" tIns="50800" lIns="50800" bIns="50800" rIns="50800"/>
            <a:lstStyle/>
            <a:p>
              <a:pPr algn="ctr">
                <a:lnSpc>
                  <a:spcPts val="1841"/>
                </a:lnSpc>
              </a:pPr>
            </a:p>
          </p:txBody>
        </p:sp>
      </p:grpSp>
      <p:sp>
        <p:nvSpPr>
          <p:cNvPr name="Freeform 10" id="10"/>
          <p:cNvSpPr/>
          <p:nvPr/>
        </p:nvSpPr>
        <p:spPr>
          <a:xfrm flipH="false" flipV="false" rot="0">
            <a:off x="917766" y="4368099"/>
            <a:ext cx="4754331" cy="1148022"/>
          </a:xfrm>
          <a:custGeom>
            <a:avLst/>
            <a:gdLst/>
            <a:ahLst/>
            <a:cxnLst/>
            <a:rect r="r" b="b" t="t" l="l"/>
            <a:pathLst>
              <a:path h="1148022" w="4754331">
                <a:moveTo>
                  <a:pt x="0" y="0"/>
                </a:moveTo>
                <a:lnTo>
                  <a:pt x="4754331" y="0"/>
                </a:lnTo>
                <a:lnTo>
                  <a:pt x="4754331" y="1148022"/>
                </a:lnTo>
                <a:lnTo>
                  <a:pt x="0" y="1148022"/>
                </a:lnTo>
                <a:lnTo>
                  <a:pt x="0" y="0"/>
                </a:lnTo>
                <a:close/>
              </a:path>
            </a:pathLst>
          </a:custGeom>
          <a:blipFill>
            <a:blip r:embed="rId5"/>
            <a:stretch>
              <a:fillRect l="0" t="0" r="-8469" b="0"/>
            </a:stretch>
          </a:blipFill>
        </p:spPr>
      </p:sp>
      <p:sp>
        <p:nvSpPr>
          <p:cNvPr name="Freeform 11" id="11"/>
          <p:cNvSpPr/>
          <p:nvPr/>
        </p:nvSpPr>
        <p:spPr>
          <a:xfrm flipH="false" flipV="false" rot="0">
            <a:off x="13457685" y="2291006"/>
            <a:ext cx="3004038" cy="3225115"/>
          </a:xfrm>
          <a:custGeom>
            <a:avLst/>
            <a:gdLst/>
            <a:ahLst/>
            <a:cxnLst/>
            <a:rect r="r" b="b" t="t" l="l"/>
            <a:pathLst>
              <a:path h="3225115" w="3004038">
                <a:moveTo>
                  <a:pt x="0" y="0"/>
                </a:moveTo>
                <a:lnTo>
                  <a:pt x="3004039" y="0"/>
                </a:lnTo>
                <a:lnTo>
                  <a:pt x="3004039" y="3225115"/>
                </a:lnTo>
                <a:lnTo>
                  <a:pt x="0" y="3225115"/>
                </a:lnTo>
                <a:lnTo>
                  <a:pt x="0" y="0"/>
                </a:lnTo>
                <a:close/>
              </a:path>
            </a:pathLst>
          </a:custGeom>
          <a:blipFill>
            <a:blip r:embed="rId6"/>
            <a:stretch>
              <a:fillRect l="0" t="0" r="0" b="0"/>
            </a:stretch>
          </a:blipFill>
        </p:spPr>
      </p:sp>
      <p:sp>
        <p:nvSpPr>
          <p:cNvPr name="Freeform 12" id="12"/>
          <p:cNvSpPr/>
          <p:nvPr/>
        </p:nvSpPr>
        <p:spPr>
          <a:xfrm flipH="false" flipV="false" rot="0">
            <a:off x="12691946" y="6394533"/>
            <a:ext cx="4299225" cy="1936075"/>
          </a:xfrm>
          <a:custGeom>
            <a:avLst/>
            <a:gdLst/>
            <a:ahLst/>
            <a:cxnLst/>
            <a:rect r="r" b="b" t="t" l="l"/>
            <a:pathLst>
              <a:path h="1936075" w="4299225">
                <a:moveTo>
                  <a:pt x="0" y="0"/>
                </a:moveTo>
                <a:lnTo>
                  <a:pt x="4299225" y="0"/>
                </a:lnTo>
                <a:lnTo>
                  <a:pt x="4299225" y="1936074"/>
                </a:lnTo>
                <a:lnTo>
                  <a:pt x="0" y="1936074"/>
                </a:lnTo>
                <a:lnTo>
                  <a:pt x="0" y="0"/>
                </a:lnTo>
                <a:close/>
              </a:path>
            </a:pathLst>
          </a:custGeom>
          <a:blipFill>
            <a:blip r:embed="rId7"/>
            <a:stretch>
              <a:fillRect l="0" t="0" r="0" b="0"/>
            </a:stretch>
          </a:blipFill>
        </p:spPr>
      </p:sp>
      <p:sp>
        <p:nvSpPr>
          <p:cNvPr name="Freeform 13" id="13"/>
          <p:cNvSpPr/>
          <p:nvPr/>
        </p:nvSpPr>
        <p:spPr>
          <a:xfrm flipH="false" flipV="false" rot="0">
            <a:off x="6384882" y="2558104"/>
            <a:ext cx="3712324" cy="379482"/>
          </a:xfrm>
          <a:custGeom>
            <a:avLst/>
            <a:gdLst/>
            <a:ahLst/>
            <a:cxnLst/>
            <a:rect r="r" b="b" t="t" l="l"/>
            <a:pathLst>
              <a:path h="379482" w="3712324">
                <a:moveTo>
                  <a:pt x="0" y="0"/>
                </a:moveTo>
                <a:lnTo>
                  <a:pt x="3712324" y="0"/>
                </a:lnTo>
                <a:lnTo>
                  <a:pt x="3712324" y="379482"/>
                </a:lnTo>
                <a:lnTo>
                  <a:pt x="0" y="379482"/>
                </a:lnTo>
                <a:lnTo>
                  <a:pt x="0" y="0"/>
                </a:lnTo>
                <a:close/>
              </a:path>
            </a:pathLst>
          </a:custGeom>
          <a:blipFill>
            <a:blip r:embed="rId8"/>
            <a:stretch>
              <a:fillRect l="0" t="0" r="0" b="0"/>
            </a:stretch>
          </a:blipFill>
        </p:spPr>
      </p:sp>
      <p:sp>
        <p:nvSpPr>
          <p:cNvPr name="Freeform 14" id="14"/>
          <p:cNvSpPr/>
          <p:nvPr/>
        </p:nvSpPr>
        <p:spPr>
          <a:xfrm flipH="false" flipV="false" rot="0">
            <a:off x="6384882" y="6680923"/>
            <a:ext cx="4074144" cy="346736"/>
          </a:xfrm>
          <a:custGeom>
            <a:avLst/>
            <a:gdLst/>
            <a:ahLst/>
            <a:cxnLst/>
            <a:rect r="r" b="b" t="t" l="l"/>
            <a:pathLst>
              <a:path h="346736" w="4074144">
                <a:moveTo>
                  <a:pt x="0" y="0"/>
                </a:moveTo>
                <a:lnTo>
                  <a:pt x="4074144" y="0"/>
                </a:lnTo>
                <a:lnTo>
                  <a:pt x="4074144" y="346736"/>
                </a:lnTo>
                <a:lnTo>
                  <a:pt x="0" y="346736"/>
                </a:lnTo>
                <a:lnTo>
                  <a:pt x="0" y="0"/>
                </a:lnTo>
                <a:close/>
              </a:path>
            </a:pathLst>
          </a:custGeom>
          <a:blipFill>
            <a:blip r:embed="rId9"/>
            <a:stretch>
              <a:fillRect l="0" t="0" r="0" b="0"/>
            </a:stretch>
          </a:blipFill>
        </p:spPr>
      </p:sp>
      <p:sp>
        <p:nvSpPr>
          <p:cNvPr name="TextBox 15" id="15"/>
          <p:cNvSpPr txBox="true"/>
          <p:nvPr/>
        </p:nvSpPr>
        <p:spPr>
          <a:xfrm rot="0">
            <a:off x="8837710" y="924609"/>
            <a:ext cx="861992" cy="243400"/>
          </a:xfrm>
          <a:prstGeom prst="rect">
            <a:avLst/>
          </a:prstGeom>
        </p:spPr>
        <p:txBody>
          <a:bodyPr anchor="t" rtlCol="false" tIns="0" lIns="0" bIns="0" rIns="0">
            <a:spAutoFit/>
          </a:bodyPr>
          <a:lstStyle/>
          <a:p>
            <a:pPr algn="l">
              <a:lnSpc>
                <a:spcPts val="1841"/>
              </a:lnSpc>
            </a:pPr>
            <a:r>
              <a:rPr lang="en-US" b="true" sz="1737">
                <a:solidFill>
                  <a:srgbClr val="000000"/>
                </a:solidFill>
                <a:latin typeface="Montserrat Semi-Bold"/>
                <a:ea typeface="Montserrat Semi-Bold"/>
                <a:cs typeface="Montserrat Semi-Bold"/>
                <a:sym typeface="Montserrat Semi-Bold"/>
              </a:rPr>
              <a:t>HOME</a:t>
            </a:r>
          </a:p>
        </p:txBody>
      </p:sp>
      <p:sp>
        <p:nvSpPr>
          <p:cNvPr name="TextBox 16" id="16"/>
          <p:cNvSpPr txBox="true"/>
          <p:nvPr/>
        </p:nvSpPr>
        <p:spPr>
          <a:xfrm rot="0">
            <a:off x="10459026" y="926237"/>
            <a:ext cx="1979485" cy="240442"/>
          </a:xfrm>
          <a:prstGeom prst="rect">
            <a:avLst/>
          </a:prstGeom>
        </p:spPr>
        <p:txBody>
          <a:bodyPr anchor="t" rtlCol="false" tIns="0" lIns="0" bIns="0" rIns="0">
            <a:spAutoFit/>
          </a:bodyPr>
          <a:lstStyle/>
          <a:p>
            <a:pPr algn="ctr">
              <a:lnSpc>
                <a:spcPts val="1841"/>
              </a:lnSpc>
            </a:pPr>
            <a:r>
              <a:rPr lang="en-US" b="true" sz="1737">
                <a:solidFill>
                  <a:srgbClr val="000000"/>
                </a:solidFill>
                <a:latin typeface="Montserrat Semi-Bold"/>
                <a:ea typeface="Montserrat Semi-Bold"/>
                <a:cs typeface="Montserrat Semi-Bold"/>
                <a:sym typeface="Montserrat Semi-Bold"/>
              </a:rPr>
              <a:t>ABOUT</a:t>
            </a:r>
          </a:p>
        </p:txBody>
      </p:sp>
      <p:sp>
        <p:nvSpPr>
          <p:cNvPr name="TextBox 17" id="17"/>
          <p:cNvSpPr txBox="true"/>
          <p:nvPr/>
        </p:nvSpPr>
        <p:spPr>
          <a:xfrm rot="0">
            <a:off x="12958014" y="926237"/>
            <a:ext cx="1372452" cy="240442"/>
          </a:xfrm>
          <a:prstGeom prst="rect">
            <a:avLst/>
          </a:prstGeom>
        </p:spPr>
        <p:txBody>
          <a:bodyPr anchor="t" rtlCol="false" tIns="0" lIns="0" bIns="0" rIns="0">
            <a:spAutoFit/>
          </a:bodyPr>
          <a:lstStyle/>
          <a:p>
            <a:pPr algn="ctr">
              <a:lnSpc>
                <a:spcPts val="1841"/>
              </a:lnSpc>
            </a:pPr>
            <a:r>
              <a:rPr lang="en-US" b="true" sz="1737">
                <a:solidFill>
                  <a:srgbClr val="000000"/>
                </a:solidFill>
                <a:latin typeface="Montserrat Semi-Bold"/>
                <a:ea typeface="Montserrat Semi-Bold"/>
                <a:cs typeface="Montserrat Semi-Bold"/>
                <a:sym typeface="Montserrat Semi-Bold"/>
              </a:rPr>
              <a:t>CONTENT</a:t>
            </a:r>
          </a:p>
        </p:txBody>
      </p:sp>
      <p:sp>
        <p:nvSpPr>
          <p:cNvPr name="TextBox 18" id="18"/>
          <p:cNvSpPr txBox="true"/>
          <p:nvPr/>
        </p:nvSpPr>
        <p:spPr>
          <a:xfrm rot="0">
            <a:off x="14951914" y="916525"/>
            <a:ext cx="1372452" cy="243400"/>
          </a:xfrm>
          <a:prstGeom prst="rect">
            <a:avLst/>
          </a:prstGeom>
        </p:spPr>
        <p:txBody>
          <a:bodyPr anchor="t" rtlCol="false" tIns="0" lIns="0" bIns="0" rIns="0">
            <a:spAutoFit/>
          </a:bodyPr>
          <a:lstStyle/>
          <a:p>
            <a:pPr algn="l">
              <a:lnSpc>
                <a:spcPts val="1841"/>
              </a:lnSpc>
            </a:pPr>
            <a:r>
              <a:rPr lang="en-US" b="true" sz="1737">
                <a:solidFill>
                  <a:srgbClr val="000000"/>
                </a:solidFill>
                <a:latin typeface="Montserrat Semi-Bold"/>
                <a:ea typeface="Montserrat Semi-Bold"/>
                <a:cs typeface="Montserrat Semi-Bold"/>
                <a:sym typeface="Montserrat Semi-Bold"/>
              </a:rPr>
              <a:t>CONTACT </a:t>
            </a:r>
          </a:p>
        </p:txBody>
      </p:sp>
      <p:sp>
        <p:nvSpPr>
          <p:cNvPr name="TextBox 19" id="19"/>
          <p:cNvSpPr txBox="true"/>
          <p:nvPr/>
        </p:nvSpPr>
        <p:spPr>
          <a:xfrm rot="0">
            <a:off x="885830" y="2994162"/>
            <a:ext cx="4838921" cy="943100"/>
          </a:xfrm>
          <a:prstGeom prst="rect">
            <a:avLst/>
          </a:prstGeom>
        </p:spPr>
        <p:txBody>
          <a:bodyPr anchor="t" rtlCol="false" tIns="0" lIns="0" bIns="0" rIns="0">
            <a:spAutoFit/>
          </a:bodyPr>
          <a:lstStyle/>
          <a:p>
            <a:pPr algn="l">
              <a:lnSpc>
                <a:spcPts val="7175"/>
              </a:lnSpc>
            </a:pPr>
            <a:r>
              <a:rPr lang="en-US" sz="6768" b="true">
                <a:solidFill>
                  <a:srgbClr val="000000"/>
                </a:solidFill>
                <a:latin typeface="Montserrat Semi-Bold"/>
                <a:ea typeface="Montserrat Semi-Bold"/>
                <a:cs typeface="Montserrat Semi-Bold"/>
                <a:sym typeface="Montserrat Semi-Bold"/>
              </a:rPr>
              <a:t>Summary</a:t>
            </a:r>
          </a:p>
        </p:txBody>
      </p:sp>
      <p:sp>
        <p:nvSpPr>
          <p:cNvPr name="TextBox 20" id="20"/>
          <p:cNvSpPr txBox="true"/>
          <p:nvPr/>
        </p:nvSpPr>
        <p:spPr>
          <a:xfrm rot="0">
            <a:off x="850192" y="1961949"/>
            <a:ext cx="5437637" cy="943100"/>
          </a:xfrm>
          <a:prstGeom prst="rect">
            <a:avLst/>
          </a:prstGeom>
        </p:spPr>
        <p:txBody>
          <a:bodyPr anchor="t" rtlCol="false" tIns="0" lIns="0" bIns="0" rIns="0">
            <a:spAutoFit/>
          </a:bodyPr>
          <a:lstStyle/>
          <a:p>
            <a:pPr algn="l">
              <a:lnSpc>
                <a:spcPts val="7175"/>
              </a:lnSpc>
            </a:pPr>
            <a:r>
              <a:rPr lang="en-US" sz="6768" b="true">
                <a:solidFill>
                  <a:srgbClr val="2C6AD3"/>
                </a:solidFill>
                <a:latin typeface="Montserrat Heavy"/>
                <a:ea typeface="Montserrat Heavy"/>
                <a:cs typeface="Montserrat Heavy"/>
                <a:sym typeface="Montserrat Heavy"/>
              </a:rPr>
              <a:t>Statistical </a:t>
            </a:r>
          </a:p>
        </p:txBody>
      </p:sp>
      <p:sp>
        <p:nvSpPr>
          <p:cNvPr name="TextBox 21" id="21"/>
          <p:cNvSpPr txBox="true"/>
          <p:nvPr/>
        </p:nvSpPr>
        <p:spPr>
          <a:xfrm rot="0">
            <a:off x="6384882" y="3045173"/>
            <a:ext cx="6895922" cy="3349360"/>
          </a:xfrm>
          <a:prstGeom prst="rect">
            <a:avLst/>
          </a:prstGeom>
        </p:spPr>
        <p:txBody>
          <a:bodyPr anchor="t" rtlCol="false" tIns="0" lIns="0" bIns="0" rIns="0">
            <a:spAutoFit/>
          </a:bodyPr>
          <a:lstStyle/>
          <a:p>
            <a:pPr algn="l" marL="292415" indent="-146208" lvl="1">
              <a:lnSpc>
                <a:spcPts val="1652"/>
              </a:lnSpc>
              <a:buFont typeface="Arial"/>
              <a:buChar char="•"/>
            </a:pPr>
            <a:r>
              <a:rPr lang="en-US" sz="1354">
                <a:solidFill>
                  <a:srgbClr val="000000"/>
                </a:solidFill>
                <a:latin typeface="Montserrat"/>
                <a:ea typeface="Montserrat"/>
                <a:cs typeface="Montserrat"/>
                <a:sym typeface="Montserrat"/>
              </a:rPr>
              <a:t>c</a:t>
            </a:r>
            <a:r>
              <a:rPr lang="en-US" sz="1354">
                <a:solidFill>
                  <a:srgbClr val="000000"/>
                </a:solidFill>
                <a:latin typeface="Montserrat"/>
                <a:ea typeface="Montserrat"/>
                <a:cs typeface="Montserrat"/>
                <a:sym typeface="Montserrat"/>
              </a:rPr>
              <a:t>o</a:t>
            </a:r>
            <a:r>
              <a:rPr lang="en-US" sz="1354">
                <a:solidFill>
                  <a:srgbClr val="000000"/>
                </a:solidFill>
                <a:latin typeface="Montserrat"/>
                <a:ea typeface="Montserrat"/>
                <a:cs typeface="Montserrat"/>
                <a:sym typeface="Montserrat"/>
              </a:rPr>
              <a:t>u</a:t>
            </a:r>
            <a:r>
              <a:rPr lang="en-US" sz="1354">
                <a:solidFill>
                  <a:srgbClr val="000000"/>
                </a:solidFill>
                <a:latin typeface="Montserrat"/>
                <a:ea typeface="Montserrat"/>
                <a:cs typeface="Montserrat"/>
                <a:sym typeface="Montserrat"/>
              </a:rPr>
              <a:t>nt: Menunjukkan jumlah data yang tidak kosong. Misalnya, pada kolom age, ada 451 data yang valid, sementara di kolom survived, semua 500 data valid.</a:t>
            </a:r>
          </a:p>
          <a:p>
            <a:pPr algn="l" marL="292415" indent="-146208" lvl="1">
              <a:lnSpc>
                <a:spcPts val="1652"/>
              </a:lnSpc>
              <a:buFont typeface="Arial"/>
              <a:buChar char="•"/>
            </a:pPr>
            <a:r>
              <a:rPr lang="en-US" sz="1354">
                <a:solidFill>
                  <a:srgbClr val="000000"/>
                </a:solidFill>
                <a:latin typeface="Montserrat"/>
                <a:ea typeface="Montserrat"/>
                <a:cs typeface="Montserrat"/>
                <a:sym typeface="Montserrat"/>
              </a:rPr>
              <a:t>mean: Rata-rata dari nilai-nilai dalam kolom. Contohnya, rata-rata umur adalah 35.92, dan rata-rata kelangsungan hidup (survived) adalah 0.54, yang menunjukkan bahwa 54% dari sampel selamat.</a:t>
            </a:r>
          </a:p>
          <a:p>
            <a:pPr algn="l" marL="292415" indent="-146208" lvl="1">
              <a:lnSpc>
                <a:spcPts val="1652"/>
              </a:lnSpc>
              <a:buFont typeface="Arial"/>
              <a:buChar char="•"/>
            </a:pPr>
            <a:r>
              <a:rPr lang="en-US" sz="1354">
                <a:solidFill>
                  <a:srgbClr val="000000"/>
                </a:solidFill>
                <a:latin typeface="Montserrat"/>
                <a:ea typeface="Montserrat"/>
                <a:cs typeface="Montserrat"/>
                <a:sym typeface="Montserrat"/>
              </a:rPr>
              <a:t>std: Standar deviasi, yang mengukur sebaran data dari rata-rata. Umur memiliki sebaran 14.77 tahun, sementara status kelangsungan hidup memiliki sebara</a:t>
            </a:r>
            <a:r>
              <a:rPr lang="en-US" sz="1354">
                <a:solidFill>
                  <a:srgbClr val="000000"/>
                </a:solidFill>
                <a:latin typeface="Montserrat"/>
                <a:ea typeface="Montserrat"/>
                <a:cs typeface="Montserrat"/>
                <a:sym typeface="Montserrat"/>
              </a:rPr>
              <a:t>n</a:t>
            </a:r>
            <a:r>
              <a:rPr lang="en-US" sz="1354">
                <a:solidFill>
                  <a:srgbClr val="000000"/>
                </a:solidFill>
                <a:latin typeface="Montserrat"/>
                <a:ea typeface="Montserrat"/>
                <a:cs typeface="Montserrat"/>
                <a:sym typeface="Montserrat"/>
              </a:rPr>
              <a:t> 0.5 (karena hanya bernilai 0 atau 1).</a:t>
            </a:r>
          </a:p>
          <a:p>
            <a:pPr algn="l" marL="292415" indent="-146208" lvl="1">
              <a:lnSpc>
                <a:spcPts val="1652"/>
              </a:lnSpc>
              <a:buFont typeface="Arial"/>
              <a:buChar char="•"/>
            </a:pPr>
            <a:r>
              <a:rPr lang="en-US" sz="1354">
                <a:solidFill>
                  <a:srgbClr val="000000"/>
                </a:solidFill>
                <a:latin typeface="Montserrat"/>
                <a:ea typeface="Montserrat"/>
                <a:cs typeface="Montserrat"/>
                <a:sym typeface="Montserrat"/>
              </a:rPr>
              <a:t>min dan max: Nilai minimum dan maksimum dari data. Usia terkecil adalah 0.67 tahun (mungkin bayi) dan tertua adalah 80 tahun, sementara status kelangsungan hidup bervariasi antara 0 (tidak selamat) hingga 1 (selamat).</a:t>
            </a:r>
          </a:p>
          <a:p>
            <a:pPr algn="l" marL="292415" indent="-146208" lvl="1">
              <a:lnSpc>
                <a:spcPts val="1652"/>
              </a:lnSpc>
              <a:buFont typeface="Arial"/>
              <a:buChar char="•"/>
            </a:pPr>
            <a:r>
              <a:rPr lang="en-US" sz="1354">
                <a:solidFill>
                  <a:srgbClr val="000000"/>
                </a:solidFill>
                <a:latin typeface="Montserrat"/>
                <a:ea typeface="Montserrat"/>
                <a:cs typeface="Montserrat"/>
                <a:sym typeface="Montserrat"/>
              </a:rPr>
              <a:t>25%, 50%, 75%: Persentil, yang memberikan gambaran tentang distribusi data. Misalnya, 25% dari data age berada di bawah 24 tahun, dan 75% berada di bawah 47 tahun.</a:t>
            </a:r>
          </a:p>
          <a:p>
            <a:pPr algn="l">
              <a:lnSpc>
                <a:spcPts val="1652"/>
              </a:lnSpc>
            </a:pPr>
          </a:p>
        </p:txBody>
      </p:sp>
      <p:sp>
        <p:nvSpPr>
          <p:cNvPr name="TextBox 22" id="22"/>
          <p:cNvSpPr txBox="true"/>
          <p:nvPr/>
        </p:nvSpPr>
        <p:spPr>
          <a:xfrm rot="0">
            <a:off x="970421" y="5784186"/>
            <a:ext cx="4701676" cy="2697349"/>
          </a:xfrm>
          <a:prstGeom prst="rect">
            <a:avLst/>
          </a:prstGeom>
        </p:spPr>
        <p:txBody>
          <a:bodyPr anchor="t" rtlCol="false" tIns="0" lIns="0" bIns="0" rIns="0">
            <a:spAutoFit/>
          </a:bodyPr>
          <a:lstStyle/>
          <a:p>
            <a:pPr algn="l">
              <a:lnSpc>
                <a:spcPts val="1979"/>
              </a:lnSpc>
            </a:pPr>
            <a:r>
              <a:rPr lang="en-US" sz="1622" b="true">
                <a:solidFill>
                  <a:srgbClr val="000000"/>
                </a:solidFill>
                <a:latin typeface="Montserrat Bold"/>
                <a:ea typeface="Montserrat Bold"/>
                <a:cs typeface="Montserrat Bold"/>
                <a:sym typeface="Montserrat Bold"/>
              </a:rPr>
              <a:t>Penjelasan</a:t>
            </a:r>
            <a:r>
              <a:rPr lang="en-US" sz="1622">
                <a:solidFill>
                  <a:srgbClr val="000000"/>
                </a:solidFill>
                <a:latin typeface="Montserrat"/>
                <a:ea typeface="Montserrat"/>
                <a:cs typeface="Montserrat"/>
                <a:sym typeface="Montserrat"/>
              </a:rPr>
              <a:t>:</a:t>
            </a:r>
          </a:p>
          <a:p>
            <a:pPr algn="l" marL="350231" indent="-175115" lvl="1">
              <a:lnSpc>
                <a:spcPts val="1979"/>
              </a:lnSpc>
              <a:buFont typeface="Arial"/>
              <a:buChar char="•"/>
            </a:pPr>
            <a:r>
              <a:rPr lang="en-US" b="true" sz="1622">
                <a:solidFill>
                  <a:srgbClr val="000000"/>
                </a:solidFill>
                <a:latin typeface="Montserrat Bold"/>
                <a:ea typeface="Montserrat Bold"/>
                <a:cs typeface="Montserrat Bold"/>
                <a:sym typeface="Montserrat Bold"/>
              </a:rPr>
              <a:t>categoricals: </a:t>
            </a:r>
            <a:r>
              <a:rPr lang="en-US" sz="1622">
                <a:solidFill>
                  <a:srgbClr val="000000"/>
                </a:solidFill>
                <a:latin typeface="Montserrat"/>
                <a:ea typeface="Montserrat"/>
                <a:cs typeface="Montserrat"/>
                <a:sym typeface="Montserrat"/>
              </a:rPr>
              <a:t>Variabel ini berisi kolom-kolom kategori (tipe data kategorikal), yaitu kolom name (nama penumpang) dan sex (jenis kelamin).</a:t>
            </a:r>
          </a:p>
          <a:p>
            <a:pPr algn="l" marL="350231" indent="-175115" lvl="1">
              <a:lnSpc>
                <a:spcPts val="1979"/>
              </a:lnSpc>
              <a:buFont typeface="Arial"/>
              <a:buChar char="•"/>
            </a:pPr>
            <a:r>
              <a:rPr lang="en-US" b="true" sz="1622">
                <a:solidFill>
                  <a:srgbClr val="000000"/>
                </a:solidFill>
                <a:latin typeface="Montserrat Bold"/>
                <a:ea typeface="Montserrat Bold"/>
                <a:cs typeface="Montserrat Bold"/>
                <a:sym typeface="Montserrat Bold"/>
              </a:rPr>
              <a:t>num</a:t>
            </a:r>
            <a:r>
              <a:rPr lang="en-US" b="true" sz="1622">
                <a:solidFill>
                  <a:srgbClr val="000000"/>
                </a:solidFill>
                <a:latin typeface="Montserrat Bold"/>
                <a:ea typeface="Montserrat Bold"/>
                <a:cs typeface="Montserrat Bold"/>
                <a:sym typeface="Montserrat Bold"/>
              </a:rPr>
              <a:t>ericals:</a:t>
            </a:r>
            <a:r>
              <a:rPr lang="en-US" sz="1622">
                <a:solidFill>
                  <a:srgbClr val="000000"/>
                </a:solidFill>
                <a:latin typeface="Montserrat"/>
                <a:ea typeface="Montserrat"/>
                <a:cs typeface="Montserrat"/>
                <a:sym typeface="Montserrat"/>
              </a:rPr>
              <a:t> Variabel ini berisi kolom-kolom numerik (tipe data numerik), yaitu kolom survived (status kelangsungan hidup penumpang, 0 atau 1) dan age (umur penumpang).</a:t>
            </a:r>
          </a:p>
          <a:p>
            <a:pPr algn="l">
              <a:lnSpc>
                <a:spcPts val="1979"/>
              </a:lnSpc>
            </a:pPr>
          </a:p>
        </p:txBody>
      </p:sp>
      <p:sp>
        <p:nvSpPr>
          <p:cNvPr name="TextBox 23" id="23"/>
          <p:cNvSpPr txBox="true"/>
          <p:nvPr/>
        </p:nvSpPr>
        <p:spPr>
          <a:xfrm rot="0">
            <a:off x="6384882" y="2140360"/>
            <a:ext cx="5518237" cy="290571"/>
          </a:xfrm>
          <a:prstGeom prst="rect">
            <a:avLst/>
          </a:prstGeom>
        </p:spPr>
        <p:txBody>
          <a:bodyPr anchor="t" rtlCol="false" tIns="0" lIns="0" bIns="0" rIns="0">
            <a:spAutoFit/>
          </a:bodyPr>
          <a:lstStyle/>
          <a:p>
            <a:pPr algn="l">
              <a:lnSpc>
                <a:spcPts val="2259"/>
              </a:lnSpc>
            </a:pPr>
            <a:r>
              <a:rPr lang="en-US" sz="1852" b="true">
                <a:solidFill>
                  <a:srgbClr val="000000"/>
                </a:solidFill>
                <a:latin typeface="Montserrat Bold"/>
                <a:ea typeface="Montserrat Bold"/>
                <a:cs typeface="Montserrat Bold"/>
                <a:sym typeface="Montserrat Bold"/>
              </a:rPr>
              <a:t>Deskripsi Statistik untuk Kolom Numerik</a:t>
            </a:r>
          </a:p>
        </p:txBody>
      </p:sp>
      <p:sp>
        <p:nvSpPr>
          <p:cNvPr name="TextBox 24" id="24"/>
          <p:cNvSpPr txBox="true"/>
          <p:nvPr/>
        </p:nvSpPr>
        <p:spPr>
          <a:xfrm rot="0">
            <a:off x="6384882" y="6304627"/>
            <a:ext cx="5518237" cy="290571"/>
          </a:xfrm>
          <a:prstGeom prst="rect">
            <a:avLst/>
          </a:prstGeom>
        </p:spPr>
        <p:txBody>
          <a:bodyPr anchor="t" rtlCol="false" tIns="0" lIns="0" bIns="0" rIns="0">
            <a:spAutoFit/>
          </a:bodyPr>
          <a:lstStyle/>
          <a:p>
            <a:pPr algn="l">
              <a:lnSpc>
                <a:spcPts val="2259"/>
              </a:lnSpc>
            </a:pPr>
            <a:r>
              <a:rPr lang="en-US" sz="1852" b="true">
                <a:solidFill>
                  <a:srgbClr val="000000"/>
                </a:solidFill>
                <a:latin typeface="Montserrat Bold"/>
                <a:ea typeface="Montserrat Bold"/>
                <a:cs typeface="Montserrat Bold"/>
                <a:sym typeface="Montserrat Bold"/>
              </a:rPr>
              <a:t>Deskripsi Statistik untuk Kolom Kategorial</a:t>
            </a:r>
          </a:p>
        </p:txBody>
      </p:sp>
      <p:sp>
        <p:nvSpPr>
          <p:cNvPr name="TextBox 25" id="25"/>
          <p:cNvSpPr txBox="true"/>
          <p:nvPr/>
        </p:nvSpPr>
        <p:spPr>
          <a:xfrm rot="0">
            <a:off x="6384882" y="7132434"/>
            <a:ext cx="6053629" cy="2511160"/>
          </a:xfrm>
          <a:prstGeom prst="rect">
            <a:avLst/>
          </a:prstGeom>
        </p:spPr>
        <p:txBody>
          <a:bodyPr anchor="t" rtlCol="false" tIns="0" lIns="0" bIns="0" rIns="0">
            <a:spAutoFit/>
          </a:bodyPr>
          <a:lstStyle/>
          <a:p>
            <a:pPr algn="l" marL="292415" indent="-146208" lvl="1">
              <a:lnSpc>
                <a:spcPts val="1652"/>
              </a:lnSpc>
              <a:buFont typeface="Arial"/>
              <a:buChar char="•"/>
            </a:pPr>
            <a:r>
              <a:rPr lang="en-US" sz="1354">
                <a:solidFill>
                  <a:srgbClr val="000000"/>
                </a:solidFill>
                <a:latin typeface="Montserrat"/>
                <a:ea typeface="Montserrat"/>
                <a:cs typeface="Montserrat"/>
                <a:sym typeface="Montserrat"/>
              </a:rPr>
              <a:t>c</a:t>
            </a:r>
            <a:r>
              <a:rPr lang="en-US" sz="1354">
                <a:solidFill>
                  <a:srgbClr val="000000"/>
                </a:solidFill>
                <a:latin typeface="Montserrat"/>
                <a:ea typeface="Montserrat"/>
                <a:cs typeface="Montserrat"/>
                <a:sym typeface="Montserrat"/>
              </a:rPr>
              <a:t>o</a:t>
            </a:r>
            <a:r>
              <a:rPr lang="en-US" sz="1354">
                <a:solidFill>
                  <a:srgbClr val="000000"/>
                </a:solidFill>
                <a:latin typeface="Montserrat"/>
                <a:ea typeface="Montserrat"/>
                <a:cs typeface="Montserrat"/>
                <a:sym typeface="Montserrat"/>
              </a:rPr>
              <a:t>u</a:t>
            </a:r>
            <a:r>
              <a:rPr lang="en-US" sz="1354">
                <a:solidFill>
                  <a:srgbClr val="000000"/>
                </a:solidFill>
                <a:latin typeface="Montserrat"/>
                <a:ea typeface="Montserrat"/>
                <a:cs typeface="Montserrat"/>
                <a:sym typeface="Montserrat"/>
              </a:rPr>
              <a:t>nt: Jumlah total data yang valid. Pada kedua kolom, ada 500 entri data.</a:t>
            </a:r>
          </a:p>
          <a:p>
            <a:pPr algn="l" marL="292415" indent="-146208" lvl="1">
              <a:lnSpc>
                <a:spcPts val="1652"/>
              </a:lnSpc>
              <a:buFont typeface="Arial"/>
              <a:buChar char="•"/>
            </a:pPr>
            <a:r>
              <a:rPr lang="en-US" sz="1354">
                <a:solidFill>
                  <a:srgbClr val="000000"/>
                </a:solidFill>
                <a:latin typeface="Montserrat"/>
                <a:ea typeface="Montserrat"/>
                <a:cs typeface="Montserrat"/>
                <a:sym typeface="Montserrat"/>
              </a:rPr>
              <a:t>u</a:t>
            </a:r>
            <a:r>
              <a:rPr lang="en-US" sz="1354">
                <a:solidFill>
                  <a:srgbClr val="000000"/>
                </a:solidFill>
                <a:latin typeface="Montserrat"/>
                <a:ea typeface="Montserrat"/>
                <a:cs typeface="Montserrat"/>
                <a:sym typeface="Montserrat"/>
              </a:rPr>
              <a:t>nique: Menunjukkan jumlah kategori unik. Misalnya, kolom name memiliki 499 nilai unik, artinya ada satu nama yang muncul lebih dari sekali.</a:t>
            </a:r>
          </a:p>
          <a:p>
            <a:pPr algn="l" marL="292415" indent="-146208" lvl="1">
              <a:lnSpc>
                <a:spcPts val="1652"/>
              </a:lnSpc>
              <a:buFont typeface="Arial"/>
              <a:buChar char="•"/>
            </a:pPr>
            <a:r>
              <a:rPr lang="en-US" sz="1354">
                <a:solidFill>
                  <a:srgbClr val="000000"/>
                </a:solidFill>
                <a:latin typeface="Montserrat"/>
                <a:ea typeface="Montserrat"/>
                <a:cs typeface="Montserrat"/>
                <a:sym typeface="Montserrat"/>
              </a:rPr>
              <a:t>top: Menampilkan kategori yang paling sering muncul. Di kolom </a:t>
            </a:r>
            <a:r>
              <a:rPr lang="en-US" sz="1354">
                <a:solidFill>
                  <a:srgbClr val="000000"/>
                </a:solidFill>
                <a:latin typeface="Montserrat"/>
                <a:ea typeface="Montserrat"/>
                <a:cs typeface="Montserrat"/>
                <a:sym typeface="Montserrat"/>
              </a:rPr>
              <a:t>n</a:t>
            </a:r>
            <a:r>
              <a:rPr lang="en-US" sz="1354">
                <a:solidFill>
                  <a:srgbClr val="000000"/>
                </a:solidFill>
                <a:latin typeface="Montserrat"/>
                <a:ea typeface="Montserrat"/>
                <a:cs typeface="Montserrat"/>
                <a:sym typeface="Montserrat"/>
              </a:rPr>
              <a:t>ame, yang paling sering muncul adalah "Eustis, Miss. Elizabeth Mussey", sedangkan di kolom sex, kategori yang paling sering adalah "male".</a:t>
            </a:r>
          </a:p>
          <a:p>
            <a:pPr algn="l" marL="292415" indent="-146208" lvl="1">
              <a:lnSpc>
                <a:spcPts val="1652"/>
              </a:lnSpc>
              <a:buFont typeface="Arial"/>
              <a:buChar char="•"/>
            </a:pPr>
            <a:r>
              <a:rPr lang="en-US" sz="1354">
                <a:solidFill>
                  <a:srgbClr val="000000"/>
                </a:solidFill>
                <a:latin typeface="Montserrat"/>
                <a:ea typeface="Montserrat"/>
                <a:cs typeface="Montserrat"/>
                <a:sym typeface="Montserrat"/>
              </a:rPr>
              <a:t>freq: Frekuensi dari kategori yang paling sering muncul. "Male" muncul sebanyak 288 kali.</a:t>
            </a:r>
          </a:p>
          <a:p>
            <a:pPr algn="l">
              <a:lnSpc>
                <a:spcPts val="1652"/>
              </a:lnSpc>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724" t="0" r="-1724" b="0"/>
            </a:stretch>
          </a:blipFill>
        </p:spPr>
      </p:sp>
      <p:grpSp>
        <p:nvGrpSpPr>
          <p:cNvPr name="Group 3" id="3"/>
          <p:cNvGrpSpPr/>
          <p:nvPr/>
        </p:nvGrpSpPr>
        <p:grpSpPr>
          <a:xfrm rot="-10800000">
            <a:off x="8490952" y="-708339"/>
            <a:ext cx="13031377" cy="11141745"/>
            <a:chOff x="0" y="0"/>
            <a:chExt cx="3432132" cy="2934451"/>
          </a:xfrm>
        </p:grpSpPr>
        <p:sp>
          <p:nvSpPr>
            <p:cNvPr name="Freeform 4" id="4"/>
            <p:cNvSpPr/>
            <p:nvPr/>
          </p:nvSpPr>
          <p:spPr>
            <a:xfrm flipH="false" flipV="false" rot="0">
              <a:off x="0" y="0"/>
              <a:ext cx="3432132" cy="2934451"/>
            </a:xfrm>
            <a:custGeom>
              <a:avLst/>
              <a:gdLst/>
              <a:ahLst/>
              <a:cxnLst/>
              <a:rect r="r" b="b" t="t" l="l"/>
              <a:pathLst>
                <a:path h="2934451" w="3432132">
                  <a:moveTo>
                    <a:pt x="0" y="0"/>
                  </a:moveTo>
                  <a:lnTo>
                    <a:pt x="3432132" y="0"/>
                  </a:lnTo>
                  <a:lnTo>
                    <a:pt x="3432132" y="2934451"/>
                  </a:lnTo>
                  <a:lnTo>
                    <a:pt x="0" y="2934451"/>
                  </a:lnTo>
                  <a:close/>
                </a:path>
              </a:pathLst>
            </a:custGeom>
            <a:gradFill rotWithShape="true">
              <a:gsLst>
                <a:gs pos="0">
                  <a:srgbClr val="FFFFFF">
                    <a:alpha val="100000"/>
                  </a:srgbClr>
                </a:gs>
                <a:gs pos="50000">
                  <a:srgbClr val="FFFFFF">
                    <a:alpha val="100000"/>
                  </a:srgbClr>
                </a:gs>
                <a:gs pos="100000">
                  <a:srgbClr val="FFFFFF">
                    <a:alpha val="0"/>
                  </a:srgbClr>
                </a:gs>
              </a:gsLst>
              <a:lin ang="0"/>
            </a:gradFill>
          </p:spPr>
        </p:sp>
        <p:sp>
          <p:nvSpPr>
            <p:cNvPr name="TextBox 5" id="5"/>
            <p:cNvSpPr txBox="true"/>
            <p:nvPr/>
          </p:nvSpPr>
          <p:spPr>
            <a:xfrm>
              <a:off x="0" y="-38100"/>
              <a:ext cx="3432132" cy="2972551"/>
            </a:xfrm>
            <a:prstGeom prst="rect">
              <a:avLst/>
            </a:prstGeom>
          </p:spPr>
          <p:txBody>
            <a:bodyPr anchor="ctr" rtlCol="false" tIns="50800" lIns="50800" bIns="50800" rIns="50800"/>
            <a:lstStyle/>
            <a:p>
              <a:pPr algn="ctr">
                <a:lnSpc>
                  <a:spcPts val="2566"/>
                </a:lnSpc>
              </a:pPr>
            </a:p>
          </p:txBody>
        </p:sp>
      </p:grpSp>
      <p:sp>
        <p:nvSpPr>
          <p:cNvPr name="Freeform 6" id="6"/>
          <p:cNvSpPr/>
          <p:nvPr/>
        </p:nvSpPr>
        <p:spPr>
          <a:xfrm flipH="false" flipV="false" rot="0">
            <a:off x="15333339" y="8773382"/>
            <a:ext cx="846683" cy="484918"/>
          </a:xfrm>
          <a:custGeom>
            <a:avLst/>
            <a:gdLst/>
            <a:ahLst/>
            <a:cxnLst/>
            <a:rect r="r" b="b" t="t" l="l"/>
            <a:pathLst>
              <a:path h="484918" w="846683">
                <a:moveTo>
                  <a:pt x="0" y="0"/>
                </a:moveTo>
                <a:lnTo>
                  <a:pt x="846683" y="0"/>
                </a:lnTo>
                <a:lnTo>
                  <a:pt x="846683" y="484918"/>
                </a:lnTo>
                <a:lnTo>
                  <a:pt x="0" y="48491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7" id="7"/>
          <p:cNvGrpSpPr/>
          <p:nvPr/>
        </p:nvGrpSpPr>
        <p:grpSpPr>
          <a:xfrm rot="0">
            <a:off x="16751522" y="-488008"/>
            <a:ext cx="3598960" cy="3598960"/>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42950" cap="sq">
              <a:solidFill>
                <a:srgbClr val="2C05F2"/>
              </a:solidFill>
              <a:prstDash val="solid"/>
              <a:miter/>
            </a:ln>
          </p:spPr>
        </p:sp>
        <p:sp>
          <p:nvSpPr>
            <p:cNvPr name="TextBox 9" id="9"/>
            <p:cNvSpPr txBox="true"/>
            <p:nvPr/>
          </p:nvSpPr>
          <p:spPr>
            <a:xfrm>
              <a:off x="76200" y="95250"/>
              <a:ext cx="660400" cy="641350"/>
            </a:xfrm>
            <a:prstGeom prst="rect">
              <a:avLst/>
            </a:prstGeom>
          </p:spPr>
          <p:txBody>
            <a:bodyPr anchor="ctr" rtlCol="false" tIns="50800" lIns="50800" bIns="50800" rIns="50800"/>
            <a:lstStyle/>
            <a:p>
              <a:pPr algn="ctr">
                <a:lnSpc>
                  <a:spcPts val="1841"/>
                </a:lnSpc>
              </a:pPr>
            </a:p>
          </p:txBody>
        </p:sp>
      </p:grpSp>
      <p:sp>
        <p:nvSpPr>
          <p:cNvPr name="Freeform 10" id="10"/>
          <p:cNvSpPr/>
          <p:nvPr/>
        </p:nvSpPr>
        <p:spPr>
          <a:xfrm flipH="false" flipV="false" rot="0">
            <a:off x="917766" y="4368099"/>
            <a:ext cx="4754331" cy="1148022"/>
          </a:xfrm>
          <a:custGeom>
            <a:avLst/>
            <a:gdLst/>
            <a:ahLst/>
            <a:cxnLst/>
            <a:rect r="r" b="b" t="t" l="l"/>
            <a:pathLst>
              <a:path h="1148022" w="4754331">
                <a:moveTo>
                  <a:pt x="0" y="0"/>
                </a:moveTo>
                <a:lnTo>
                  <a:pt x="4754331" y="0"/>
                </a:lnTo>
                <a:lnTo>
                  <a:pt x="4754331" y="1148022"/>
                </a:lnTo>
                <a:lnTo>
                  <a:pt x="0" y="1148022"/>
                </a:lnTo>
                <a:lnTo>
                  <a:pt x="0" y="0"/>
                </a:lnTo>
                <a:close/>
              </a:path>
            </a:pathLst>
          </a:custGeom>
          <a:blipFill>
            <a:blip r:embed="rId5"/>
            <a:stretch>
              <a:fillRect l="0" t="0" r="-8469" b="0"/>
            </a:stretch>
          </a:blipFill>
        </p:spPr>
      </p:sp>
      <p:sp>
        <p:nvSpPr>
          <p:cNvPr name="Freeform 11" id="11"/>
          <p:cNvSpPr/>
          <p:nvPr/>
        </p:nvSpPr>
        <p:spPr>
          <a:xfrm flipH="false" flipV="false" rot="0">
            <a:off x="6411697" y="2475524"/>
            <a:ext cx="3879592" cy="773538"/>
          </a:xfrm>
          <a:custGeom>
            <a:avLst/>
            <a:gdLst/>
            <a:ahLst/>
            <a:cxnLst/>
            <a:rect r="r" b="b" t="t" l="l"/>
            <a:pathLst>
              <a:path h="773538" w="3879592">
                <a:moveTo>
                  <a:pt x="0" y="0"/>
                </a:moveTo>
                <a:lnTo>
                  <a:pt x="3879592" y="0"/>
                </a:lnTo>
                <a:lnTo>
                  <a:pt x="3879592" y="773538"/>
                </a:lnTo>
                <a:lnTo>
                  <a:pt x="0" y="773538"/>
                </a:lnTo>
                <a:lnTo>
                  <a:pt x="0" y="0"/>
                </a:lnTo>
                <a:close/>
              </a:path>
            </a:pathLst>
          </a:custGeom>
          <a:blipFill>
            <a:blip r:embed="rId6"/>
            <a:stretch>
              <a:fillRect l="0" t="0" r="0" b="0"/>
            </a:stretch>
          </a:blipFill>
        </p:spPr>
      </p:sp>
      <p:sp>
        <p:nvSpPr>
          <p:cNvPr name="Freeform 12" id="12"/>
          <p:cNvSpPr/>
          <p:nvPr/>
        </p:nvSpPr>
        <p:spPr>
          <a:xfrm flipH="false" flipV="false" rot="0">
            <a:off x="11589862" y="3259127"/>
            <a:ext cx="6250215" cy="1342507"/>
          </a:xfrm>
          <a:custGeom>
            <a:avLst/>
            <a:gdLst/>
            <a:ahLst/>
            <a:cxnLst/>
            <a:rect r="r" b="b" t="t" l="l"/>
            <a:pathLst>
              <a:path h="1342507" w="6250215">
                <a:moveTo>
                  <a:pt x="0" y="0"/>
                </a:moveTo>
                <a:lnTo>
                  <a:pt x="6250215" y="0"/>
                </a:lnTo>
                <a:lnTo>
                  <a:pt x="6250215" y="1342508"/>
                </a:lnTo>
                <a:lnTo>
                  <a:pt x="0" y="1342508"/>
                </a:lnTo>
                <a:lnTo>
                  <a:pt x="0" y="0"/>
                </a:lnTo>
                <a:close/>
              </a:path>
            </a:pathLst>
          </a:custGeom>
          <a:blipFill>
            <a:blip r:embed="rId7"/>
            <a:stretch>
              <a:fillRect l="0" t="0" r="0" b="0"/>
            </a:stretch>
          </a:blipFill>
        </p:spPr>
      </p:sp>
      <p:sp>
        <p:nvSpPr>
          <p:cNvPr name="Freeform 13" id="13"/>
          <p:cNvSpPr/>
          <p:nvPr/>
        </p:nvSpPr>
        <p:spPr>
          <a:xfrm flipH="false" flipV="false" rot="0">
            <a:off x="11589862" y="4601635"/>
            <a:ext cx="6250215" cy="660816"/>
          </a:xfrm>
          <a:custGeom>
            <a:avLst/>
            <a:gdLst/>
            <a:ahLst/>
            <a:cxnLst/>
            <a:rect r="r" b="b" t="t" l="l"/>
            <a:pathLst>
              <a:path h="660816" w="6250215">
                <a:moveTo>
                  <a:pt x="0" y="0"/>
                </a:moveTo>
                <a:lnTo>
                  <a:pt x="6250215" y="0"/>
                </a:lnTo>
                <a:lnTo>
                  <a:pt x="6250215" y="660815"/>
                </a:lnTo>
                <a:lnTo>
                  <a:pt x="0" y="660815"/>
                </a:lnTo>
                <a:lnTo>
                  <a:pt x="0" y="0"/>
                </a:lnTo>
                <a:close/>
              </a:path>
            </a:pathLst>
          </a:custGeom>
          <a:blipFill>
            <a:blip r:embed="rId8"/>
            <a:stretch>
              <a:fillRect l="0" t="0" r="0" b="0"/>
            </a:stretch>
          </a:blipFill>
        </p:spPr>
      </p:sp>
      <p:sp>
        <p:nvSpPr>
          <p:cNvPr name="Freeform 14" id="14"/>
          <p:cNvSpPr/>
          <p:nvPr/>
        </p:nvSpPr>
        <p:spPr>
          <a:xfrm flipH="false" flipV="false" rot="0">
            <a:off x="6453880" y="6199743"/>
            <a:ext cx="4005146" cy="767453"/>
          </a:xfrm>
          <a:custGeom>
            <a:avLst/>
            <a:gdLst/>
            <a:ahLst/>
            <a:cxnLst/>
            <a:rect r="r" b="b" t="t" l="l"/>
            <a:pathLst>
              <a:path h="767453" w="4005146">
                <a:moveTo>
                  <a:pt x="0" y="0"/>
                </a:moveTo>
                <a:lnTo>
                  <a:pt x="4005146" y="0"/>
                </a:lnTo>
                <a:lnTo>
                  <a:pt x="4005146" y="767453"/>
                </a:lnTo>
                <a:lnTo>
                  <a:pt x="0" y="767453"/>
                </a:lnTo>
                <a:lnTo>
                  <a:pt x="0" y="0"/>
                </a:lnTo>
                <a:close/>
              </a:path>
            </a:pathLst>
          </a:custGeom>
          <a:blipFill>
            <a:blip r:embed="rId9"/>
            <a:stretch>
              <a:fillRect l="0" t="0" r="0" b="0"/>
            </a:stretch>
          </a:blipFill>
        </p:spPr>
      </p:sp>
      <p:sp>
        <p:nvSpPr>
          <p:cNvPr name="Freeform 15" id="15"/>
          <p:cNvSpPr/>
          <p:nvPr/>
        </p:nvSpPr>
        <p:spPr>
          <a:xfrm flipH="false" flipV="false" rot="0">
            <a:off x="14157909" y="5784186"/>
            <a:ext cx="2960462" cy="2752710"/>
          </a:xfrm>
          <a:custGeom>
            <a:avLst/>
            <a:gdLst/>
            <a:ahLst/>
            <a:cxnLst/>
            <a:rect r="r" b="b" t="t" l="l"/>
            <a:pathLst>
              <a:path h="2752710" w="2960462">
                <a:moveTo>
                  <a:pt x="0" y="0"/>
                </a:moveTo>
                <a:lnTo>
                  <a:pt x="2960461" y="0"/>
                </a:lnTo>
                <a:lnTo>
                  <a:pt x="2960461" y="2752710"/>
                </a:lnTo>
                <a:lnTo>
                  <a:pt x="0" y="2752710"/>
                </a:lnTo>
                <a:lnTo>
                  <a:pt x="0" y="0"/>
                </a:lnTo>
                <a:close/>
              </a:path>
            </a:pathLst>
          </a:custGeom>
          <a:blipFill>
            <a:blip r:embed="rId10"/>
            <a:stretch>
              <a:fillRect l="0" t="0" r="0" b="0"/>
            </a:stretch>
          </a:blipFill>
        </p:spPr>
      </p:sp>
      <p:sp>
        <p:nvSpPr>
          <p:cNvPr name="TextBox 16" id="16"/>
          <p:cNvSpPr txBox="true"/>
          <p:nvPr/>
        </p:nvSpPr>
        <p:spPr>
          <a:xfrm rot="0">
            <a:off x="8837710" y="924609"/>
            <a:ext cx="861992" cy="243400"/>
          </a:xfrm>
          <a:prstGeom prst="rect">
            <a:avLst/>
          </a:prstGeom>
        </p:spPr>
        <p:txBody>
          <a:bodyPr anchor="t" rtlCol="false" tIns="0" lIns="0" bIns="0" rIns="0">
            <a:spAutoFit/>
          </a:bodyPr>
          <a:lstStyle/>
          <a:p>
            <a:pPr algn="l">
              <a:lnSpc>
                <a:spcPts val="1841"/>
              </a:lnSpc>
            </a:pPr>
            <a:r>
              <a:rPr lang="en-US" b="true" sz="1737">
                <a:solidFill>
                  <a:srgbClr val="000000"/>
                </a:solidFill>
                <a:latin typeface="Montserrat Semi-Bold"/>
                <a:ea typeface="Montserrat Semi-Bold"/>
                <a:cs typeface="Montserrat Semi-Bold"/>
                <a:sym typeface="Montserrat Semi-Bold"/>
              </a:rPr>
              <a:t>HOME</a:t>
            </a:r>
          </a:p>
        </p:txBody>
      </p:sp>
      <p:sp>
        <p:nvSpPr>
          <p:cNvPr name="TextBox 17" id="17"/>
          <p:cNvSpPr txBox="true"/>
          <p:nvPr/>
        </p:nvSpPr>
        <p:spPr>
          <a:xfrm rot="0">
            <a:off x="10459026" y="926237"/>
            <a:ext cx="1979485" cy="240442"/>
          </a:xfrm>
          <a:prstGeom prst="rect">
            <a:avLst/>
          </a:prstGeom>
        </p:spPr>
        <p:txBody>
          <a:bodyPr anchor="t" rtlCol="false" tIns="0" lIns="0" bIns="0" rIns="0">
            <a:spAutoFit/>
          </a:bodyPr>
          <a:lstStyle/>
          <a:p>
            <a:pPr algn="ctr">
              <a:lnSpc>
                <a:spcPts val="1841"/>
              </a:lnSpc>
            </a:pPr>
            <a:r>
              <a:rPr lang="en-US" b="true" sz="1737">
                <a:solidFill>
                  <a:srgbClr val="000000"/>
                </a:solidFill>
                <a:latin typeface="Montserrat Semi-Bold"/>
                <a:ea typeface="Montserrat Semi-Bold"/>
                <a:cs typeface="Montserrat Semi-Bold"/>
                <a:sym typeface="Montserrat Semi-Bold"/>
              </a:rPr>
              <a:t>ABOUT</a:t>
            </a:r>
          </a:p>
        </p:txBody>
      </p:sp>
      <p:sp>
        <p:nvSpPr>
          <p:cNvPr name="TextBox 18" id="18"/>
          <p:cNvSpPr txBox="true"/>
          <p:nvPr/>
        </p:nvSpPr>
        <p:spPr>
          <a:xfrm rot="0">
            <a:off x="12958014" y="926237"/>
            <a:ext cx="1372452" cy="240442"/>
          </a:xfrm>
          <a:prstGeom prst="rect">
            <a:avLst/>
          </a:prstGeom>
        </p:spPr>
        <p:txBody>
          <a:bodyPr anchor="t" rtlCol="false" tIns="0" lIns="0" bIns="0" rIns="0">
            <a:spAutoFit/>
          </a:bodyPr>
          <a:lstStyle/>
          <a:p>
            <a:pPr algn="ctr">
              <a:lnSpc>
                <a:spcPts val="1841"/>
              </a:lnSpc>
            </a:pPr>
            <a:r>
              <a:rPr lang="en-US" b="true" sz="1737">
                <a:solidFill>
                  <a:srgbClr val="000000"/>
                </a:solidFill>
                <a:latin typeface="Montserrat Semi-Bold"/>
                <a:ea typeface="Montserrat Semi-Bold"/>
                <a:cs typeface="Montserrat Semi-Bold"/>
                <a:sym typeface="Montserrat Semi-Bold"/>
              </a:rPr>
              <a:t>CONTENT</a:t>
            </a:r>
          </a:p>
        </p:txBody>
      </p:sp>
      <p:sp>
        <p:nvSpPr>
          <p:cNvPr name="TextBox 19" id="19"/>
          <p:cNvSpPr txBox="true"/>
          <p:nvPr/>
        </p:nvSpPr>
        <p:spPr>
          <a:xfrm rot="0">
            <a:off x="14951914" y="916525"/>
            <a:ext cx="1372452" cy="243400"/>
          </a:xfrm>
          <a:prstGeom prst="rect">
            <a:avLst/>
          </a:prstGeom>
        </p:spPr>
        <p:txBody>
          <a:bodyPr anchor="t" rtlCol="false" tIns="0" lIns="0" bIns="0" rIns="0">
            <a:spAutoFit/>
          </a:bodyPr>
          <a:lstStyle/>
          <a:p>
            <a:pPr algn="l">
              <a:lnSpc>
                <a:spcPts val="1841"/>
              </a:lnSpc>
            </a:pPr>
            <a:r>
              <a:rPr lang="en-US" b="true" sz="1737">
                <a:solidFill>
                  <a:srgbClr val="000000"/>
                </a:solidFill>
                <a:latin typeface="Montserrat Semi-Bold"/>
                <a:ea typeface="Montserrat Semi-Bold"/>
                <a:cs typeface="Montserrat Semi-Bold"/>
                <a:sym typeface="Montserrat Semi-Bold"/>
              </a:rPr>
              <a:t>CONTACT </a:t>
            </a:r>
          </a:p>
        </p:txBody>
      </p:sp>
      <p:sp>
        <p:nvSpPr>
          <p:cNvPr name="TextBox 20" id="20"/>
          <p:cNvSpPr txBox="true"/>
          <p:nvPr/>
        </p:nvSpPr>
        <p:spPr>
          <a:xfrm rot="0">
            <a:off x="885830" y="2994162"/>
            <a:ext cx="4838921" cy="943100"/>
          </a:xfrm>
          <a:prstGeom prst="rect">
            <a:avLst/>
          </a:prstGeom>
        </p:spPr>
        <p:txBody>
          <a:bodyPr anchor="t" rtlCol="false" tIns="0" lIns="0" bIns="0" rIns="0">
            <a:spAutoFit/>
          </a:bodyPr>
          <a:lstStyle/>
          <a:p>
            <a:pPr algn="l">
              <a:lnSpc>
                <a:spcPts val="7175"/>
              </a:lnSpc>
            </a:pPr>
            <a:r>
              <a:rPr lang="en-US" sz="6768" b="true">
                <a:solidFill>
                  <a:srgbClr val="000000"/>
                </a:solidFill>
                <a:latin typeface="Montserrat Semi-Bold"/>
                <a:ea typeface="Montserrat Semi-Bold"/>
                <a:cs typeface="Montserrat Semi-Bold"/>
                <a:sym typeface="Montserrat Semi-Bold"/>
              </a:rPr>
              <a:t>Summary</a:t>
            </a:r>
          </a:p>
        </p:txBody>
      </p:sp>
      <p:sp>
        <p:nvSpPr>
          <p:cNvPr name="TextBox 21" id="21"/>
          <p:cNvSpPr txBox="true"/>
          <p:nvPr/>
        </p:nvSpPr>
        <p:spPr>
          <a:xfrm rot="0">
            <a:off x="850192" y="1961949"/>
            <a:ext cx="5437637" cy="943100"/>
          </a:xfrm>
          <a:prstGeom prst="rect">
            <a:avLst/>
          </a:prstGeom>
        </p:spPr>
        <p:txBody>
          <a:bodyPr anchor="t" rtlCol="false" tIns="0" lIns="0" bIns="0" rIns="0">
            <a:spAutoFit/>
          </a:bodyPr>
          <a:lstStyle/>
          <a:p>
            <a:pPr algn="l">
              <a:lnSpc>
                <a:spcPts val="7175"/>
              </a:lnSpc>
            </a:pPr>
            <a:r>
              <a:rPr lang="en-US" sz="6768" b="true">
                <a:solidFill>
                  <a:srgbClr val="2C6AD3"/>
                </a:solidFill>
                <a:latin typeface="Montserrat Heavy"/>
                <a:ea typeface="Montserrat Heavy"/>
                <a:cs typeface="Montserrat Heavy"/>
                <a:sym typeface="Montserrat Heavy"/>
              </a:rPr>
              <a:t>Statistical </a:t>
            </a:r>
          </a:p>
        </p:txBody>
      </p:sp>
      <p:sp>
        <p:nvSpPr>
          <p:cNvPr name="TextBox 22" id="22"/>
          <p:cNvSpPr txBox="true"/>
          <p:nvPr/>
        </p:nvSpPr>
        <p:spPr>
          <a:xfrm rot="0">
            <a:off x="6411697" y="3508724"/>
            <a:ext cx="5178164" cy="986398"/>
          </a:xfrm>
          <a:prstGeom prst="rect">
            <a:avLst/>
          </a:prstGeom>
        </p:spPr>
        <p:txBody>
          <a:bodyPr anchor="t" rtlCol="false" tIns="0" lIns="0" bIns="0" rIns="0">
            <a:spAutoFit/>
          </a:bodyPr>
          <a:lstStyle/>
          <a:p>
            <a:pPr algn="l">
              <a:lnSpc>
                <a:spcPts val="2018"/>
              </a:lnSpc>
            </a:pPr>
            <a:r>
              <a:rPr lang="en-US" sz="1654">
                <a:solidFill>
                  <a:srgbClr val="000000"/>
                </a:solidFill>
                <a:latin typeface="Montserrat"/>
                <a:ea typeface="Montserrat"/>
                <a:cs typeface="Montserrat"/>
                <a:sym typeface="Montserrat"/>
              </a:rPr>
              <a:t>Menampilkan jumlah kemunculan setiap kategori dalam kolom. Misalnya, "Eustis, Miss. Elizabeth Mussey" muncul 2 kali, sementara "male" muncul 288 kali dan "female" 212 kali.</a:t>
            </a:r>
          </a:p>
        </p:txBody>
      </p:sp>
      <p:sp>
        <p:nvSpPr>
          <p:cNvPr name="TextBox 23" id="23"/>
          <p:cNvSpPr txBox="true"/>
          <p:nvPr/>
        </p:nvSpPr>
        <p:spPr>
          <a:xfrm rot="0">
            <a:off x="970421" y="5784186"/>
            <a:ext cx="4701676" cy="2697349"/>
          </a:xfrm>
          <a:prstGeom prst="rect">
            <a:avLst/>
          </a:prstGeom>
        </p:spPr>
        <p:txBody>
          <a:bodyPr anchor="t" rtlCol="false" tIns="0" lIns="0" bIns="0" rIns="0">
            <a:spAutoFit/>
          </a:bodyPr>
          <a:lstStyle/>
          <a:p>
            <a:pPr algn="l">
              <a:lnSpc>
                <a:spcPts val="1979"/>
              </a:lnSpc>
            </a:pPr>
            <a:r>
              <a:rPr lang="en-US" sz="1622" b="true">
                <a:solidFill>
                  <a:srgbClr val="000000"/>
                </a:solidFill>
                <a:latin typeface="Montserrat Bold"/>
                <a:ea typeface="Montserrat Bold"/>
                <a:cs typeface="Montserrat Bold"/>
                <a:sym typeface="Montserrat Bold"/>
              </a:rPr>
              <a:t>Penjelasan</a:t>
            </a:r>
            <a:r>
              <a:rPr lang="en-US" sz="1622">
                <a:solidFill>
                  <a:srgbClr val="000000"/>
                </a:solidFill>
                <a:latin typeface="Montserrat"/>
                <a:ea typeface="Montserrat"/>
                <a:cs typeface="Montserrat"/>
                <a:sym typeface="Montserrat"/>
              </a:rPr>
              <a:t>:</a:t>
            </a:r>
          </a:p>
          <a:p>
            <a:pPr algn="l" marL="350231" indent="-175115" lvl="1">
              <a:lnSpc>
                <a:spcPts val="1979"/>
              </a:lnSpc>
              <a:buFont typeface="Arial"/>
              <a:buChar char="•"/>
            </a:pPr>
            <a:r>
              <a:rPr lang="en-US" b="true" sz="1622">
                <a:solidFill>
                  <a:srgbClr val="000000"/>
                </a:solidFill>
                <a:latin typeface="Montserrat Bold"/>
                <a:ea typeface="Montserrat Bold"/>
                <a:cs typeface="Montserrat Bold"/>
                <a:sym typeface="Montserrat Bold"/>
              </a:rPr>
              <a:t>categoricals: </a:t>
            </a:r>
            <a:r>
              <a:rPr lang="en-US" sz="1622">
                <a:solidFill>
                  <a:srgbClr val="000000"/>
                </a:solidFill>
                <a:latin typeface="Montserrat"/>
                <a:ea typeface="Montserrat"/>
                <a:cs typeface="Montserrat"/>
                <a:sym typeface="Montserrat"/>
              </a:rPr>
              <a:t>Variabel ini berisi kolom-kolom kategori (tipe data kategorikal), yaitu kolom name (nama penumpang) dan sex (jenis kelamin).</a:t>
            </a:r>
          </a:p>
          <a:p>
            <a:pPr algn="l" marL="350231" indent="-175115" lvl="1">
              <a:lnSpc>
                <a:spcPts val="1979"/>
              </a:lnSpc>
              <a:buFont typeface="Arial"/>
              <a:buChar char="•"/>
            </a:pPr>
            <a:r>
              <a:rPr lang="en-US" b="true" sz="1622">
                <a:solidFill>
                  <a:srgbClr val="000000"/>
                </a:solidFill>
                <a:latin typeface="Montserrat Bold"/>
                <a:ea typeface="Montserrat Bold"/>
                <a:cs typeface="Montserrat Bold"/>
                <a:sym typeface="Montserrat Bold"/>
              </a:rPr>
              <a:t>num</a:t>
            </a:r>
            <a:r>
              <a:rPr lang="en-US" b="true" sz="1622">
                <a:solidFill>
                  <a:srgbClr val="000000"/>
                </a:solidFill>
                <a:latin typeface="Montserrat Bold"/>
                <a:ea typeface="Montserrat Bold"/>
                <a:cs typeface="Montserrat Bold"/>
                <a:sym typeface="Montserrat Bold"/>
              </a:rPr>
              <a:t>ericals:</a:t>
            </a:r>
            <a:r>
              <a:rPr lang="en-US" sz="1622">
                <a:solidFill>
                  <a:srgbClr val="000000"/>
                </a:solidFill>
                <a:latin typeface="Montserrat"/>
                <a:ea typeface="Montserrat"/>
                <a:cs typeface="Montserrat"/>
                <a:sym typeface="Montserrat"/>
              </a:rPr>
              <a:t> Variabel ini berisi kolom-kolom numerik (tipe data numerik), yaitu kolom survived (status kelangsungan hidup penumpang, 0 atau 1) dan age (umur penumpang).</a:t>
            </a:r>
          </a:p>
          <a:p>
            <a:pPr algn="l">
              <a:lnSpc>
                <a:spcPts val="1979"/>
              </a:lnSpc>
            </a:pPr>
          </a:p>
        </p:txBody>
      </p:sp>
      <p:sp>
        <p:nvSpPr>
          <p:cNvPr name="TextBox 24" id="24"/>
          <p:cNvSpPr txBox="true"/>
          <p:nvPr/>
        </p:nvSpPr>
        <p:spPr>
          <a:xfrm rot="0">
            <a:off x="6453880" y="5876247"/>
            <a:ext cx="7485432" cy="252979"/>
          </a:xfrm>
          <a:prstGeom prst="rect">
            <a:avLst/>
          </a:prstGeom>
        </p:spPr>
        <p:txBody>
          <a:bodyPr anchor="t" rtlCol="false" tIns="0" lIns="0" bIns="0" rIns="0">
            <a:spAutoFit/>
          </a:bodyPr>
          <a:lstStyle/>
          <a:p>
            <a:pPr algn="l">
              <a:lnSpc>
                <a:spcPts val="2015"/>
              </a:lnSpc>
            </a:pPr>
            <a:r>
              <a:rPr lang="en-US" sz="1652" b="true">
                <a:solidFill>
                  <a:srgbClr val="000000"/>
                </a:solidFill>
                <a:latin typeface="Montserrat Bold"/>
                <a:ea typeface="Montserrat Bold"/>
                <a:cs typeface="Montserrat Bold"/>
                <a:sym typeface="Montserrat Bold"/>
              </a:rPr>
              <a:t>Menampilkan Jumlah Kemunculan Nilai dalam Kolom Nurmerik</a:t>
            </a:r>
          </a:p>
        </p:txBody>
      </p:sp>
      <p:sp>
        <p:nvSpPr>
          <p:cNvPr name="TextBox 25" id="25"/>
          <p:cNvSpPr txBox="true"/>
          <p:nvPr/>
        </p:nvSpPr>
        <p:spPr>
          <a:xfrm rot="0">
            <a:off x="6384882" y="7132860"/>
            <a:ext cx="6053629" cy="1234048"/>
          </a:xfrm>
          <a:prstGeom prst="rect">
            <a:avLst/>
          </a:prstGeom>
        </p:spPr>
        <p:txBody>
          <a:bodyPr anchor="t" rtlCol="false" tIns="0" lIns="0" bIns="0" rIns="0">
            <a:spAutoFit/>
          </a:bodyPr>
          <a:lstStyle/>
          <a:p>
            <a:pPr algn="l">
              <a:lnSpc>
                <a:spcPts val="2018"/>
              </a:lnSpc>
            </a:pPr>
            <a:r>
              <a:rPr lang="en-US" sz="1654">
                <a:solidFill>
                  <a:srgbClr val="000000"/>
                </a:solidFill>
                <a:latin typeface="Montserrat"/>
                <a:ea typeface="Montserrat"/>
                <a:cs typeface="Montserrat"/>
                <a:sym typeface="Montserrat"/>
              </a:rPr>
              <a:t>Menampilkan jumlah kemunculan nilai tertentu dalam kolom numerik. Misalnya, di kolom survived, 270 orang selamat (1) dan 230 tidak selamat (0). Di kolom age, nilai umur tertentu (misalnya, usia 24 muncul 23 kali, 30 muncul 20 kali).</a:t>
            </a:r>
          </a:p>
        </p:txBody>
      </p:sp>
      <p:sp>
        <p:nvSpPr>
          <p:cNvPr name="TextBox 26" id="26"/>
          <p:cNvSpPr txBox="true"/>
          <p:nvPr/>
        </p:nvSpPr>
        <p:spPr>
          <a:xfrm rot="0">
            <a:off x="6411697" y="2127295"/>
            <a:ext cx="7485432" cy="252979"/>
          </a:xfrm>
          <a:prstGeom prst="rect">
            <a:avLst/>
          </a:prstGeom>
        </p:spPr>
        <p:txBody>
          <a:bodyPr anchor="t" rtlCol="false" tIns="0" lIns="0" bIns="0" rIns="0">
            <a:spAutoFit/>
          </a:bodyPr>
          <a:lstStyle/>
          <a:p>
            <a:pPr algn="l">
              <a:lnSpc>
                <a:spcPts val="2015"/>
              </a:lnSpc>
            </a:pPr>
            <a:r>
              <a:rPr lang="en-US" sz="1652" b="true">
                <a:solidFill>
                  <a:srgbClr val="000000"/>
                </a:solidFill>
                <a:latin typeface="Montserrat Bold"/>
                <a:ea typeface="Montserrat Bold"/>
                <a:cs typeface="Montserrat Bold"/>
                <a:sym typeface="Montserrat Bold"/>
              </a:rPr>
              <a:t>Menampilkan Jumlah Kemunculan Nilai dalam Kolom Kategori</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555" r="0" b="-9555"/>
            </a:stretch>
          </a:blipFill>
        </p:spPr>
      </p:sp>
      <p:grpSp>
        <p:nvGrpSpPr>
          <p:cNvPr name="Group 3" id="3"/>
          <p:cNvGrpSpPr/>
          <p:nvPr/>
        </p:nvGrpSpPr>
        <p:grpSpPr>
          <a:xfrm rot="-10800000">
            <a:off x="8490952" y="-708339"/>
            <a:ext cx="13031377" cy="11141745"/>
            <a:chOff x="0" y="0"/>
            <a:chExt cx="3432132" cy="2934451"/>
          </a:xfrm>
        </p:grpSpPr>
        <p:sp>
          <p:nvSpPr>
            <p:cNvPr name="Freeform 4" id="4"/>
            <p:cNvSpPr/>
            <p:nvPr/>
          </p:nvSpPr>
          <p:spPr>
            <a:xfrm flipH="false" flipV="false" rot="0">
              <a:off x="0" y="0"/>
              <a:ext cx="3432132" cy="2934451"/>
            </a:xfrm>
            <a:custGeom>
              <a:avLst/>
              <a:gdLst/>
              <a:ahLst/>
              <a:cxnLst/>
              <a:rect r="r" b="b" t="t" l="l"/>
              <a:pathLst>
                <a:path h="2934451" w="3432132">
                  <a:moveTo>
                    <a:pt x="0" y="0"/>
                  </a:moveTo>
                  <a:lnTo>
                    <a:pt x="3432132" y="0"/>
                  </a:lnTo>
                  <a:lnTo>
                    <a:pt x="3432132" y="2934451"/>
                  </a:lnTo>
                  <a:lnTo>
                    <a:pt x="0" y="2934451"/>
                  </a:lnTo>
                  <a:close/>
                </a:path>
              </a:pathLst>
            </a:custGeom>
            <a:gradFill rotWithShape="true">
              <a:gsLst>
                <a:gs pos="0">
                  <a:srgbClr val="FFFFFF">
                    <a:alpha val="100000"/>
                  </a:srgbClr>
                </a:gs>
                <a:gs pos="50000">
                  <a:srgbClr val="FFFFFF">
                    <a:alpha val="100000"/>
                  </a:srgbClr>
                </a:gs>
                <a:gs pos="100000">
                  <a:srgbClr val="FFFFFF">
                    <a:alpha val="0"/>
                  </a:srgbClr>
                </a:gs>
              </a:gsLst>
              <a:lin ang="0"/>
            </a:gradFill>
          </p:spPr>
        </p:sp>
        <p:sp>
          <p:nvSpPr>
            <p:cNvPr name="TextBox 5" id="5"/>
            <p:cNvSpPr txBox="true"/>
            <p:nvPr/>
          </p:nvSpPr>
          <p:spPr>
            <a:xfrm>
              <a:off x="0" y="-38100"/>
              <a:ext cx="3432132" cy="2972551"/>
            </a:xfrm>
            <a:prstGeom prst="rect">
              <a:avLst/>
            </a:prstGeom>
          </p:spPr>
          <p:txBody>
            <a:bodyPr anchor="ctr" rtlCol="false" tIns="50800" lIns="50800" bIns="50800" rIns="50800"/>
            <a:lstStyle/>
            <a:p>
              <a:pPr algn="ctr">
                <a:lnSpc>
                  <a:spcPts val="2566"/>
                </a:lnSpc>
              </a:pPr>
            </a:p>
          </p:txBody>
        </p:sp>
      </p:grpSp>
      <p:sp>
        <p:nvSpPr>
          <p:cNvPr name="Freeform 6" id="6"/>
          <p:cNvSpPr/>
          <p:nvPr/>
        </p:nvSpPr>
        <p:spPr>
          <a:xfrm flipH="false" flipV="false" rot="0">
            <a:off x="17254279" y="9643953"/>
            <a:ext cx="846683" cy="484918"/>
          </a:xfrm>
          <a:custGeom>
            <a:avLst/>
            <a:gdLst/>
            <a:ahLst/>
            <a:cxnLst/>
            <a:rect r="r" b="b" t="t" l="l"/>
            <a:pathLst>
              <a:path h="484918" w="846683">
                <a:moveTo>
                  <a:pt x="0" y="0"/>
                </a:moveTo>
                <a:lnTo>
                  <a:pt x="846683" y="0"/>
                </a:lnTo>
                <a:lnTo>
                  <a:pt x="846683" y="484919"/>
                </a:lnTo>
                <a:lnTo>
                  <a:pt x="0" y="48491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7" id="7"/>
          <p:cNvSpPr txBox="true"/>
          <p:nvPr/>
        </p:nvSpPr>
        <p:spPr>
          <a:xfrm rot="0">
            <a:off x="1327243" y="1863601"/>
            <a:ext cx="7816757" cy="943100"/>
          </a:xfrm>
          <a:prstGeom prst="rect">
            <a:avLst/>
          </a:prstGeom>
        </p:spPr>
        <p:txBody>
          <a:bodyPr anchor="t" rtlCol="false" tIns="0" lIns="0" bIns="0" rIns="0">
            <a:spAutoFit/>
          </a:bodyPr>
          <a:lstStyle/>
          <a:p>
            <a:pPr algn="l">
              <a:lnSpc>
                <a:spcPts val="7175"/>
              </a:lnSpc>
            </a:pPr>
            <a:r>
              <a:rPr lang="en-US" sz="6768" b="true">
                <a:solidFill>
                  <a:srgbClr val="2C6AD3"/>
                </a:solidFill>
                <a:latin typeface="Montserrat Heavy"/>
                <a:ea typeface="Montserrat Heavy"/>
                <a:cs typeface="Montserrat Heavy"/>
                <a:sym typeface="Montserrat Heavy"/>
              </a:rPr>
              <a:t>Duplicate </a:t>
            </a:r>
          </a:p>
        </p:txBody>
      </p:sp>
      <p:grpSp>
        <p:nvGrpSpPr>
          <p:cNvPr name="Group 8" id="8"/>
          <p:cNvGrpSpPr/>
          <p:nvPr/>
        </p:nvGrpSpPr>
        <p:grpSpPr>
          <a:xfrm rot="0">
            <a:off x="-1601932" y="8092501"/>
            <a:ext cx="3102905" cy="3102905"/>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42950" cap="sq">
              <a:solidFill>
                <a:srgbClr val="2C05F2"/>
              </a:solidFill>
              <a:prstDash val="solid"/>
              <a:miter/>
            </a:ln>
          </p:spPr>
        </p:sp>
        <p:sp>
          <p:nvSpPr>
            <p:cNvPr name="TextBox 10" id="10"/>
            <p:cNvSpPr txBox="true"/>
            <p:nvPr/>
          </p:nvSpPr>
          <p:spPr>
            <a:xfrm>
              <a:off x="76200" y="95250"/>
              <a:ext cx="660400" cy="641350"/>
            </a:xfrm>
            <a:prstGeom prst="rect">
              <a:avLst/>
            </a:prstGeom>
          </p:spPr>
          <p:txBody>
            <a:bodyPr anchor="ctr" rtlCol="false" tIns="50800" lIns="50800" bIns="50800" rIns="50800"/>
            <a:lstStyle/>
            <a:p>
              <a:pPr algn="ctr">
                <a:lnSpc>
                  <a:spcPts val="1841"/>
                </a:lnSpc>
              </a:pPr>
            </a:p>
          </p:txBody>
        </p:sp>
      </p:grpSp>
      <p:grpSp>
        <p:nvGrpSpPr>
          <p:cNvPr name="Group 11" id="11"/>
          <p:cNvGrpSpPr/>
          <p:nvPr/>
        </p:nvGrpSpPr>
        <p:grpSpPr>
          <a:xfrm rot="0">
            <a:off x="16476765" y="-401139"/>
            <a:ext cx="3102905" cy="3102905"/>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42950" cap="sq">
              <a:solidFill>
                <a:srgbClr val="2C05F2"/>
              </a:solidFill>
              <a:prstDash val="solid"/>
              <a:miter/>
            </a:ln>
          </p:spPr>
        </p:sp>
        <p:sp>
          <p:nvSpPr>
            <p:cNvPr name="TextBox 13" id="13"/>
            <p:cNvSpPr txBox="true"/>
            <p:nvPr/>
          </p:nvSpPr>
          <p:spPr>
            <a:xfrm>
              <a:off x="76200" y="95250"/>
              <a:ext cx="660400" cy="641350"/>
            </a:xfrm>
            <a:prstGeom prst="rect">
              <a:avLst/>
            </a:prstGeom>
          </p:spPr>
          <p:txBody>
            <a:bodyPr anchor="ctr" rtlCol="false" tIns="50800" lIns="50800" bIns="50800" rIns="50800"/>
            <a:lstStyle/>
            <a:p>
              <a:pPr algn="ctr">
                <a:lnSpc>
                  <a:spcPts val="1841"/>
                </a:lnSpc>
              </a:pPr>
            </a:p>
          </p:txBody>
        </p:sp>
      </p:grpSp>
      <p:grpSp>
        <p:nvGrpSpPr>
          <p:cNvPr name="Group 14" id="14"/>
          <p:cNvGrpSpPr/>
          <p:nvPr/>
        </p:nvGrpSpPr>
        <p:grpSpPr>
          <a:xfrm rot="0">
            <a:off x="8605252" y="1960562"/>
            <a:ext cx="663454" cy="663454"/>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00025" cap="sq">
              <a:solidFill>
                <a:srgbClr val="2C05F2"/>
              </a:solidFill>
              <a:prstDash val="solid"/>
              <a:miter/>
            </a:ln>
          </p:spPr>
        </p:sp>
        <p:sp>
          <p:nvSpPr>
            <p:cNvPr name="TextBox 16" id="16"/>
            <p:cNvSpPr txBox="true"/>
            <p:nvPr/>
          </p:nvSpPr>
          <p:spPr>
            <a:xfrm>
              <a:off x="76200" y="95250"/>
              <a:ext cx="660400" cy="641350"/>
            </a:xfrm>
            <a:prstGeom prst="rect">
              <a:avLst/>
            </a:prstGeom>
          </p:spPr>
          <p:txBody>
            <a:bodyPr anchor="ctr" rtlCol="false" tIns="50800" lIns="50800" bIns="50800" rIns="50800"/>
            <a:lstStyle/>
            <a:p>
              <a:pPr algn="ctr">
                <a:lnSpc>
                  <a:spcPts val="1841"/>
                </a:lnSpc>
              </a:pPr>
            </a:p>
          </p:txBody>
        </p:sp>
      </p:grpSp>
      <p:grpSp>
        <p:nvGrpSpPr>
          <p:cNvPr name="Group 17" id="17"/>
          <p:cNvGrpSpPr/>
          <p:nvPr/>
        </p:nvGrpSpPr>
        <p:grpSpPr>
          <a:xfrm rot="0">
            <a:off x="8605252" y="7849533"/>
            <a:ext cx="663454" cy="663454"/>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00025" cap="sq">
              <a:solidFill>
                <a:srgbClr val="2C05F2"/>
              </a:solidFill>
              <a:prstDash val="solid"/>
              <a:miter/>
            </a:ln>
          </p:spPr>
        </p:sp>
        <p:sp>
          <p:nvSpPr>
            <p:cNvPr name="TextBox 19" id="19"/>
            <p:cNvSpPr txBox="true"/>
            <p:nvPr/>
          </p:nvSpPr>
          <p:spPr>
            <a:xfrm>
              <a:off x="76200" y="95250"/>
              <a:ext cx="660400" cy="641350"/>
            </a:xfrm>
            <a:prstGeom prst="rect">
              <a:avLst/>
            </a:prstGeom>
          </p:spPr>
          <p:txBody>
            <a:bodyPr anchor="ctr" rtlCol="false" tIns="50800" lIns="50800" bIns="50800" rIns="50800"/>
            <a:lstStyle/>
            <a:p>
              <a:pPr algn="ctr">
                <a:lnSpc>
                  <a:spcPts val="1841"/>
                </a:lnSpc>
              </a:pPr>
            </a:p>
          </p:txBody>
        </p:sp>
      </p:grpSp>
      <p:sp>
        <p:nvSpPr>
          <p:cNvPr name="Freeform 20" id="20"/>
          <p:cNvSpPr/>
          <p:nvPr/>
        </p:nvSpPr>
        <p:spPr>
          <a:xfrm flipH="false" flipV="false" rot="0">
            <a:off x="1452308" y="3979610"/>
            <a:ext cx="1795155" cy="1362394"/>
          </a:xfrm>
          <a:custGeom>
            <a:avLst/>
            <a:gdLst/>
            <a:ahLst/>
            <a:cxnLst/>
            <a:rect r="r" b="b" t="t" l="l"/>
            <a:pathLst>
              <a:path h="1362394" w="1795155">
                <a:moveTo>
                  <a:pt x="0" y="0"/>
                </a:moveTo>
                <a:lnTo>
                  <a:pt x="1795156" y="0"/>
                </a:lnTo>
                <a:lnTo>
                  <a:pt x="1795156" y="1362394"/>
                </a:lnTo>
                <a:lnTo>
                  <a:pt x="0" y="1362394"/>
                </a:lnTo>
                <a:lnTo>
                  <a:pt x="0" y="0"/>
                </a:lnTo>
                <a:close/>
              </a:path>
            </a:pathLst>
          </a:custGeom>
          <a:blipFill>
            <a:blip r:embed="rId5"/>
            <a:stretch>
              <a:fillRect l="0" t="0" r="0" b="0"/>
            </a:stretch>
          </a:blipFill>
        </p:spPr>
      </p:sp>
      <p:sp>
        <p:nvSpPr>
          <p:cNvPr name="Freeform 21" id="21"/>
          <p:cNvSpPr/>
          <p:nvPr/>
        </p:nvSpPr>
        <p:spPr>
          <a:xfrm flipH="false" flipV="false" rot="0">
            <a:off x="1452308" y="5634546"/>
            <a:ext cx="3405426" cy="1045761"/>
          </a:xfrm>
          <a:custGeom>
            <a:avLst/>
            <a:gdLst/>
            <a:ahLst/>
            <a:cxnLst/>
            <a:rect r="r" b="b" t="t" l="l"/>
            <a:pathLst>
              <a:path h="1045761" w="3405426">
                <a:moveTo>
                  <a:pt x="0" y="0"/>
                </a:moveTo>
                <a:lnTo>
                  <a:pt x="3405427" y="0"/>
                </a:lnTo>
                <a:lnTo>
                  <a:pt x="3405427" y="1045761"/>
                </a:lnTo>
                <a:lnTo>
                  <a:pt x="0" y="1045761"/>
                </a:lnTo>
                <a:lnTo>
                  <a:pt x="0" y="0"/>
                </a:lnTo>
                <a:close/>
              </a:path>
            </a:pathLst>
          </a:custGeom>
          <a:blipFill>
            <a:blip r:embed="rId6"/>
            <a:stretch>
              <a:fillRect l="0" t="0" r="0" b="0"/>
            </a:stretch>
          </a:blipFill>
        </p:spPr>
      </p:sp>
      <p:sp>
        <p:nvSpPr>
          <p:cNvPr name="Freeform 22" id="22"/>
          <p:cNvSpPr/>
          <p:nvPr/>
        </p:nvSpPr>
        <p:spPr>
          <a:xfrm flipH="false" flipV="false" rot="0">
            <a:off x="1447897" y="7133590"/>
            <a:ext cx="3783313" cy="903977"/>
          </a:xfrm>
          <a:custGeom>
            <a:avLst/>
            <a:gdLst/>
            <a:ahLst/>
            <a:cxnLst/>
            <a:rect r="r" b="b" t="t" l="l"/>
            <a:pathLst>
              <a:path h="903977" w="3783313">
                <a:moveTo>
                  <a:pt x="0" y="0"/>
                </a:moveTo>
                <a:lnTo>
                  <a:pt x="3783313" y="0"/>
                </a:lnTo>
                <a:lnTo>
                  <a:pt x="3783313" y="903978"/>
                </a:lnTo>
                <a:lnTo>
                  <a:pt x="0" y="903978"/>
                </a:lnTo>
                <a:lnTo>
                  <a:pt x="0" y="0"/>
                </a:lnTo>
                <a:close/>
              </a:path>
            </a:pathLst>
          </a:custGeom>
          <a:blipFill>
            <a:blip r:embed="rId7"/>
            <a:stretch>
              <a:fillRect l="0" t="0" r="0" b="0"/>
            </a:stretch>
          </a:blipFill>
        </p:spPr>
      </p:sp>
      <p:sp>
        <p:nvSpPr>
          <p:cNvPr name="Freeform 23" id="23"/>
          <p:cNvSpPr/>
          <p:nvPr/>
        </p:nvSpPr>
        <p:spPr>
          <a:xfrm flipH="false" flipV="false" rot="0">
            <a:off x="9592239" y="2701766"/>
            <a:ext cx="5117444" cy="565681"/>
          </a:xfrm>
          <a:custGeom>
            <a:avLst/>
            <a:gdLst/>
            <a:ahLst/>
            <a:cxnLst/>
            <a:rect r="r" b="b" t="t" l="l"/>
            <a:pathLst>
              <a:path h="565681" w="5117444">
                <a:moveTo>
                  <a:pt x="0" y="0"/>
                </a:moveTo>
                <a:lnTo>
                  <a:pt x="5117444" y="0"/>
                </a:lnTo>
                <a:lnTo>
                  <a:pt x="5117444" y="565681"/>
                </a:lnTo>
                <a:lnTo>
                  <a:pt x="0" y="565681"/>
                </a:lnTo>
                <a:lnTo>
                  <a:pt x="0" y="0"/>
                </a:lnTo>
                <a:close/>
              </a:path>
            </a:pathLst>
          </a:custGeom>
          <a:blipFill>
            <a:blip r:embed="rId8"/>
            <a:stretch>
              <a:fillRect l="0" t="0" r="0" b="0"/>
            </a:stretch>
          </a:blipFill>
        </p:spPr>
      </p:sp>
      <p:sp>
        <p:nvSpPr>
          <p:cNvPr name="Freeform 24" id="24"/>
          <p:cNvSpPr/>
          <p:nvPr/>
        </p:nvSpPr>
        <p:spPr>
          <a:xfrm flipH="false" flipV="false" rot="0">
            <a:off x="9590950" y="3349566"/>
            <a:ext cx="5118733" cy="1043625"/>
          </a:xfrm>
          <a:custGeom>
            <a:avLst/>
            <a:gdLst/>
            <a:ahLst/>
            <a:cxnLst/>
            <a:rect r="r" b="b" t="t" l="l"/>
            <a:pathLst>
              <a:path h="1043625" w="5118733">
                <a:moveTo>
                  <a:pt x="0" y="0"/>
                </a:moveTo>
                <a:lnTo>
                  <a:pt x="5118733" y="0"/>
                </a:lnTo>
                <a:lnTo>
                  <a:pt x="5118733" y="1043625"/>
                </a:lnTo>
                <a:lnTo>
                  <a:pt x="0" y="1043625"/>
                </a:lnTo>
                <a:lnTo>
                  <a:pt x="0" y="0"/>
                </a:lnTo>
                <a:close/>
              </a:path>
            </a:pathLst>
          </a:custGeom>
          <a:blipFill>
            <a:blip r:embed="rId9"/>
            <a:stretch>
              <a:fillRect l="0" t="0" r="0" b="0"/>
            </a:stretch>
          </a:blipFill>
        </p:spPr>
      </p:sp>
      <p:sp>
        <p:nvSpPr>
          <p:cNvPr name="Freeform 25" id="25"/>
          <p:cNvSpPr/>
          <p:nvPr/>
        </p:nvSpPr>
        <p:spPr>
          <a:xfrm flipH="false" flipV="false" rot="0">
            <a:off x="9632565" y="5567702"/>
            <a:ext cx="6163350" cy="1080647"/>
          </a:xfrm>
          <a:custGeom>
            <a:avLst/>
            <a:gdLst/>
            <a:ahLst/>
            <a:cxnLst/>
            <a:rect r="r" b="b" t="t" l="l"/>
            <a:pathLst>
              <a:path h="1080647" w="6163350">
                <a:moveTo>
                  <a:pt x="0" y="0"/>
                </a:moveTo>
                <a:lnTo>
                  <a:pt x="6163350" y="0"/>
                </a:lnTo>
                <a:lnTo>
                  <a:pt x="6163350" y="1080647"/>
                </a:lnTo>
                <a:lnTo>
                  <a:pt x="0" y="1080647"/>
                </a:lnTo>
                <a:lnTo>
                  <a:pt x="0" y="0"/>
                </a:lnTo>
                <a:close/>
              </a:path>
            </a:pathLst>
          </a:custGeom>
          <a:blipFill>
            <a:blip r:embed="rId10"/>
            <a:stretch>
              <a:fillRect l="0" t="0" r="0" b="0"/>
            </a:stretch>
          </a:blipFill>
        </p:spPr>
      </p:sp>
      <p:sp>
        <p:nvSpPr>
          <p:cNvPr name="Freeform 26" id="26"/>
          <p:cNvSpPr/>
          <p:nvPr/>
        </p:nvSpPr>
        <p:spPr>
          <a:xfrm flipH="false" flipV="false" rot="0">
            <a:off x="9544557" y="8474248"/>
            <a:ext cx="4099683" cy="453582"/>
          </a:xfrm>
          <a:custGeom>
            <a:avLst/>
            <a:gdLst/>
            <a:ahLst/>
            <a:cxnLst/>
            <a:rect r="r" b="b" t="t" l="l"/>
            <a:pathLst>
              <a:path h="453582" w="4099683">
                <a:moveTo>
                  <a:pt x="0" y="0"/>
                </a:moveTo>
                <a:lnTo>
                  <a:pt x="4099682" y="0"/>
                </a:lnTo>
                <a:lnTo>
                  <a:pt x="4099682" y="453582"/>
                </a:lnTo>
                <a:lnTo>
                  <a:pt x="0" y="453582"/>
                </a:lnTo>
                <a:lnTo>
                  <a:pt x="0" y="0"/>
                </a:lnTo>
                <a:close/>
              </a:path>
            </a:pathLst>
          </a:custGeom>
          <a:blipFill>
            <a:blip r:embed="rId11"/>
            <a:stretch>
              <a:fillRect l="0" t="0" r="0" b="0"/>
            </a:stretch>
          </a:blipFill>
        </p:spPr>
      </p:sp>
      <p:sp>
        <p:nvSpPr>
          <p:cNvPr name="Freeform 27" id="27"/>
          <p:cNvSpPr/>
          <p:nvPr/>
        </p:nvSpPr>
        <p:spPr>
          <a:xfrm flipH="false" flipV="false" rot="0">
            <a:off x="13996379" y="8456368"/>
            <a:ext cx="4143903" cy="942924"/>
          </a:xfrm>
          <a:custGeom>
            <a:avLst/>
            <a:gdLst/>
            <a:ahLst/>
            <a:cxnLst/>
            <a:rect r="r" b="b" t="t" l="l"/>
            <a:pathLst>
              <a:path h="942924" w="4143903">
                <a:moveTo>
                  <a:pt x="0" y="0"/>
                </a:moveTo>
                <a:lnTo>
                  <a:pt x="4143904" y="0"/>
                </a:lnTo>
                <a:lnTo>
                  <a:pt x="4143904" y="942924"/>
                </a:lnTo>
                <a:lnTo>
                  <a:pt x="0" y="942924"/>
                </a:lnTo>
                <a:lnTo>
                  <a:pt x="0" y="0"/>
                </a:lnTo>
                <a:close/>
              </a:path>
            </a:pathLst>
          </a:custGeom>
          <a:blipFill>
            <a:blip r:embed="rId12"/>
            <a:stretch>
              <a:fillRect l="0" t="0" r="0" b="0"/>
            </a:stretch>
          </a:blipFill>
        </p:spPr>
      </p:sp>
      <p:sp>
        <p:nvSpPr>
          <p:cNvPr name="TextBox 28" id="28"/>
          <p:cNvSpPr txBox="true"/>
          <p:nvPr/>
        </p:nvSpPr>
        <p:spPr>
          <a:xfrm rot="0">
            <a:off x="1327243" y="2928279"/>
            <a:ext cx="4705395" cy="943100"/>
          </a:xfrm>
          <a:prstGeom prst="rect">
            <a:avLst/>
          </a:prstGeom>
        </p:spPr>
        <p:txBody>
          <a:bodyPr anchor="t" rtlCol="false" tIns="0" lIns="0" bIns="0" rIns="0">
            <a:spAutoFit/>
          </a:bodyPr>
          <a:lstStyle/>
          <a:p>
            <a:pPr algn="l">
              <a:lnSpc>
                <a:spcPts val="7175"/>
              </a:lnSpc>
            </a:pPr>
            <a:r>
              <a:rPr lang="en-US" sz="6768" b="true">
                <a:solidFill>
                  <a:srgbClr val="000000"/>
                </a:solidFill>
                <a:latin typeface="Montserrat Semi-Bold"/>
                <a:ea typeface="Montserrat Semi-Bold"/>
                <a:cs typeface="Montserrat Semi-Bold"/>
                <a:sym typeface="Montserrat Semi-Bold"/>
              </a:rPr>
              <a:t>Handling</a:t>
            </a:r>
          </a:p>
        </p:txBody>
      </p:sp>
      <p:sp>
        <p:nvSpPr>
          <p:cNvPr name="TextBox 29" id="29"/>
          <p:cNvSpPr txBox="true"/>
          <p:nvPr/>
        </p:nvSpPr>
        <p:spPr>
          <a:xfrm rot="0">
            <a:off x="8837710" y="924609"/>
            <a:ext cx="861992" cy="243400"/>
          </a:xfrm>
          <a:prstGeom prst="rect">
            <a:avLst/>
          </a:prstGeom>
        </p:spPr>
        <p:txBody>
          <a:bodyPr anchor="t" rtlCol="false" tIns="0" lIns="0" bIns="0" rIns="0">
            <a:spAutoFit/>
          </a:bodyPr>
          <a:lstStyle/>
          <a:p>
            <a:pPr algn="l">
              <a:lnSpc>
                <a:spcPts val="1841"/>
              </a:lnSpc>
            </a:pPr>
            <a:r>
              <a:rPr lang="en-US" b="true" sz="1737">
                <a:solidFill>
                  <a:srgbClr val="000000"/>
                </a:solidFill>
                <a:latin typeface="Montserrat Semi-Bold"/>
                <a:ea typeface="Montserrat Semi-Bold"/>
                <a:cs typeface="Montserrat Semi-Bold"/>
                <a:sym typeface="Montserrat Semi-Bold"/>
              </a:rPr>
              <a:t>HOME</a:t>
            </a:r>
          </a:p>
        </p:txBody>
      </p:sp>
      <p:sp>
        <p:nvSpPr>
          <p:cNvPr name="TextBox 30" id="30"/>
          <p:cNvSpPr txBox="true"/>
          <p:nvPr/>
        </p:nvSpPr>
        <p:spPr>
          <a:xfrm rot="0">
            <a:off x="10459026" y="926237"/>
            <a:ext cx="1979485" cy="240442"/>
          </a:xfrm>
          <a:prstGeom prst="rect">
            <a:avLst/>
          </a:prstGeom>
        </p:spPr>
        <p:txBody>
          <a:bodyPr anchor="t" rtlCol="false" tIns="0" lIns="0" bIns="0" rIns="0">
            <a:spAutoFit/>
          </a:bodyPr>
          <a:lstStyle/>
          <a:p>
            <a:pPr algn="ctr">
              <a:lnSpc>
                <a:spcPts val="1841"/>
              </a:lnSpc>
            </a:pPr>
            <a:r>
              <a:rPr lang="en-US" b="true" sz="1737">
                <a:solidFill>
                  <a:srgbClr val="000000"/>
                </a:solidFill>
                <a:latin typeface="Montserrat Semi-Bold"/>
                <a:ea typeface="Montserrat Semi-Bold"/>
                <a:cs typeface="Montserrat Semi-Bold"/>
                <a:sym typeface="Montserrat Semi-Bold"/>
              </a:rPr>
              <a:t>ABOUT</a:t>
            </a:r>
          </a:p>
        </p:txBody>
      </p:sp>
      <p:sp>
        <p:nvSpPr>
          <p:cNvPr name="TextBox 31" id="31"/>
          <p:cNvSpPr txBox="true"/>
          <p:nvPr/>
        </p:nvSpPr>
        <p:spPr>
          <a:xfrm rot="0">
            <a:off x="12958014" y="926237"/>
            <a:ext cx="1372452" cy="240442"/>
          </a:xfrm>
          <a:prstGeom prst="rect">
            <a:avLst/>
          </a:prstGeom>
        </p:spPr>
        <p:txBody>
          <a:bodyPr anchor="t" rtlCol="false" tIns="0" lIns="0" bIns="0" rIns="0">
            <a:spAutoFit/>
          </a:bodyPr>
          <a:lstStyle/>
          <a:p>
            <a:pPr algn="ctr">
              <a:lnSpc>
                <a:spcPts val="1841"/>
              </a:lnSpc>
            </a:pPr>
            <a:r>
              <a:rPr lang="en-US" b="true" sz="1737">
                <a:solidFill>
                  <a:srgbClr val="000000"/>
                </a:solidFill>
                <a:latin typeface="Montserrat Semi-Bold"/>
                <a:ea typeface="Montserrat Semi-Bold"/>
                <a:cs typeface="Montserrat Semi-Bold"/>
                <a:sym typeface="Montserrat Semi-Bold"/>
              </a:rPr>
              <a:t>CONTENT</a:t>
            </a:r>
          </a:p>
        </p:txBody>
      </p:sp>
      <p:sp>
        <p:nvSpPr>
          <p:cNvPr name="TextBox 32" id="32"/>
          <p:cNvSpPr txBox="true"/>
          <p:nvPr/>
        </p:nvSpPr>
        <p:spPr>
          <a:xfrm rot="0">
            <a:off x="14951914" y="916525"/>
            <a:ext cx="1372452" cy="243400"/>
          </a:xfrm>
          <a:prstGeom prst="rect">
            <a:avLst/>
          </a:prstGeom>
        </p:spPr>
        <p:txBody>
          <a:bodyPr anchor="t" rtlCol="false" tIns="0" lIns="0" bIns="0" rIns="0">
            <a:spAutoFit/>
          </a:bodyPr>
          <a:lstStyle/>
          <a:p>
            <a:pPr algn="l">
              <a:lnSpc>
                <a:spcPts val="1841"/>
              </a:lnSpc>
            </a:pPr>
            <a:r>
              <a:rPr lang="en-US" b="true" sz="1737">
                <a:solidFill>
                  <a:srgbClr val="000000"/>
                </a:solidFill>
                <a:latin typeface="Montserrat Semi-Bold"/>
                <a:ea typeface="Montserrat Semi-Bold"/>
                <a:cs typeface="Montserrat Semi-Bold"/>
                <a:sym typeface="Montserrat Semi-Bold"/>
              </a:rPr>
              <a:t>CONTACT </a:t>
            </a:r>
          </a:p>
        </p:txBody>
      </p:sp>
      <p:sp>
        <p:nvSpPr>
          <p:cNvPr name="TextBox 33" id="33"/>
          <p:cNvSpPr txBox="true"/>
          <p:nvPr/>
        </p:nvSpPr>
        <p:spPr>
          <a:xfrm rot="0">
            <a:off x="9543215" y="2103756"/>
            <a:ext cx="6096213" cy="415165"/>
          </a:xfrm>
          <a:prstGeom prst="rect">
            <a:avLst/>
          </a:prstGeom>
        </p:spPr>
        <p:txBody>
          <a:bodyPr anchor="t" rtlCol="false" tIns="0" lIns="0" bIns="0" rIns="0">
            <a:spAutoFit/>
          </a:bodyPr>
          <a:lstStyle/>
          <a:p>
            <a:pPr algn="l">
              <a:lnSpc>
                <a:spcPts val="3172"/>
              </a:lnSpc>
            </a:pPr>
            <a:r>
              <a:rPr lang="en-US" sz="2992" b="true">
                <a:solidFill>
                  <a:srgbClr val="2C05F2"/>
                </a:solidFill>
                <a:latin typeface="Montserrat Ultra-Bold"/>
                <a:ea typeface="Montserrat Ultra-Bold"/>
                <a:cs typeface="Montserrat Ultra-Bold"/>
                <a:sym typeface="Montserrat Ultra-Bold"/>
              </a:rPr>
              <a:t>Ambil baris duplikat </a:t>
            </a:r>
          </a:p>
        </p:txBody>
      </p:sp>
      <p:sp>
        <p:nvSpPr>
          <p:cNvPr name="TextBox 34" id="34"/>
          <p:cNvSpPr txBox="true"/>
          <p:nvPr/>
        </p:nvSpPr>
        <p:spPr>
          <a:xfrm rot="0">
            <a:off x="9478256" y="4545886"/>
            <a:ext cx="8199365" cy="1185704"/>
          </a:xfrm>
          <a:prstGeom prst="rect">
            <a:avLst/>
          </a:prstGeom>
        </p:spPr>
        <p:txBody>
          <a:bodyPr anchor="t" rtlCol="false" tIns="0" lIns="0" bIns="0" rIns="0">
            <a:spAutoFit/>
          </a:bodyPr>
          <a:lstStyle/>
          <a:p>
            <a:pPr algn="l" marL="418301" indent="-209150" lvl="1">
              <a:lnSpc>
                <a:spcPts val="2363"/>
              </a:lnSpc>
              <a:buFont typeface="Arial"/>
              <a:buChar char="•"/>
            </a:pPr>
            <a:r>
              <a:rPr lang="en-US" sz="1937">
                <a:solidFill>
                  <a:srgbClr val="000000"/>
                </a:solidFill>
                <a:latin typeface="Montserrat"/>
                <a:ea typeface="Montserrat"/>
                <a:cs typeface="Montserrat"/>
                <a:sym typeface="Montserrat"/>
              </a:rPr>
              <a:t>Baris 104 dan 349 memiliki nilai yang sama di semua kolom </a:t>
            </a:r>
          </a:p>
          <a:p>
            <a:pPr algn="l" marL="418301" indent="-209150" lvl="1">
              <a:lnSpc>
                <a:spcPts val="2363"/>
              </a:lnSpc>
              <a:buFont typeface="Arial"/>
              <a:buChar char="•"/>
            </a:pPr>
            <a:r>
              <a:rPr lang="en-US" sz="1937">
                <a:solidFill>
                  <a:srgbClr val="000000"/>
                </a:solidFill>
                <a:latin typeface="Montserrat"/>
                <a:ea typeface="Montserrat"/>
                <a:cs typeface="Montserrat"/>
                <a:sym typeface="Montserrat"/>
              </a:rPr>
              <a:t>Kedua baris ini dianggap sebagai duplikat karena memiliki nilai yang identik di setiap kolom.</a:t>
            </a:r>
          </a:p>
          <a:p>
            <a:pPr algn="l">
              <a:lnSpc>
                <a:spcPts val="2363"/>
              </a:lnSpc>
            </a:pPr>
          </a:p>
        </p:txBody>
      </p:sp>
      <p:sp>
        <p:nvSpPr>
          <p:cNvPr name="TextBox 35" id="35"/>
          <p:cNvSpPr txBox="true"/>
          <p:nvPr/>
        </p:nvSpPr>
        <p:spPr>
          <a:xfrm rot="0">
            <a:off x="9544557" y="9046339"/>
            <a:ext cx="4451822" cy="1185704"/>
          </a:xfrm>
          <a:prstGeom prst="rect">
            <a:avLst/>
          </a:prstGeom>
        </p:spPr>
        <p:txBody>
          <a:bodyPr anchor="t" rtlCol="false" tIns="0" lIns="0" bIns="0" rIns="0">
            <a:spAutoFit/>
          </a:bodyPr>
          <a:lstStyle/>
          <a:p>
            <a:pPr algn="l">
              <a:lnSpc>
                <a:spcPts val="2363"/>
              </a:lnSpc>
            </a:pPr>
            <a:r>
              <a:rPr lang="en-US" sz="1937">
                <a:solidFill>
                  <a:srgbClr val="000000"/>
                </a:solidFill>
                <a:latin typeface="Montserrat"/>
                <a:ea typeface="Montserrat"/>
                <a:cs typeface="Montserrat"/>
                <a:sym typeface="Montserrat"/>
              </a:rPr>
              <a:t>Output: 1.0 menunjukkan bahwa setelah duplikat dihapus, tidak ada baris yang terduplikasi lagi dalam dataset.</a:t>
            </a:r>
          </a:p>
        </p:txBody>
      </p:sp>
      <p:sp>
        <p:nvSpPr>
          <p:cNvPr name="TextBox 36" id="36"/>
          <p:cNvSpPr txBox="true"/>
          <p:nvPr/>
        </p:nvSpPr>
        <p:spPr>
          <a:xfrm rot="0">
            <a:off x="9543215" y="7973358"/>
            <a:ext cx="6712104" cy="415165"/>
          </a:xfrm>
          <a:prstGeom prst="rect">
            <a:avLst/>
          </a:prstGeom>
        </p:spPr>
        <p:txBody>
          <a:bodyPr anchor="t" rtlCol="false" tIns="0" lIns="0" bIns="0" rIns="0">
            <a:spAutoFit/>
          </a:bodyPr>
          <a:lstStyle/>
          <a:p>
            <a:pPr algn="l">
              <a:lnSpc>
                <a:spcPts val="3172"/>
              </a:lnSpc>
            </a:pPr>
            <a:r>
              <a:rPr lang="en-US" sz="2992" b="true">
                <a:solidFill>
                  <a:srgbClr val="2C05F2"/>
                </a:solidFill>
                <a:latin typeface="Montserrat Ultra-Bold"/>
                <a:ea typeface="Montserrat Ultra-Bold"/>
                <a:cs typeface="Montserrat Ultra-Bold"/>
                <a:sym typeface="Montserrat Ultra-Bold"/>
              </a:rPr>
              <a:t>Menghapus Duplikat dari Data</a:t>
            </a:r>
          </a:p>
        </p:txBody>
      </p:sp>
      <p:sp>
        <p:nvSpPr>
          <p:cNvPr name="TextBox 37" id="37"/>
          <p:cNvSpPr txBox="true"/>
          <p:nvPr/>
        </p:nvSpPr>
        <p:spPr>
          <a:xfrm rot="0">
            <a:off x="3471879" y="3977758"/>
            <a:ext cx="2771711" cy="595154"/>
          </a:xfrm>
          <a:prstGeom prst="rect">
            <a:avLst/>
          </a:prstGeom>
        </p:spPr>
        <p:txBody>
          <a:bodyPr anchor="t" rtlCol="false" tIns="0" lIns="0" bIns="0" rIns="0">
            <a:spAutoFit/>
          </a:bodyPr>
          <a:lstStyle/>
          <a:p>
            <a:pPr algn="l">
              <a:lnSpc>
                <a:spcPts val="2363"/>
              </a:lnSpc>
            </a:pPr>
            <a:r>
              <a:rPr lang="en-US" sz="1937">
                <a:solidFill>
                  <a:srgbClr val="000000"/>
                </a:solidFill>
                <a:latin typeface="Montserrat"/>
                <a:ea typeface="Montserrat"/>
                <a:cs typeface="Montserrat"/>
                <a:sym typeface="Montserrat"/>
              </a:rPr>
              <a:t>Jumlah total baris dalam dataset data</a:t>
            </a:r>
          </a:p>
        </p:txBody>
      </p:sp>
      <p:sp>
        <p:nvSpPr>
          <p:cNvPr name="TextBox 38" id="38"/>
          <p:cNvSpPr txBox="true"/>
          <p:nvPr/>
        </p:nvSpPr>
        <p:spPr>
          <a:xfrm rot="0">
            <a:off x="5059760" y="5510411"/>
            <a:ext cx="3212117" cy="1185704"/>
          </a:xfrm>
          <a:prstGeom prst="rect">
            <a:avLst/>
          </a:prstGeom>
        </p:spPr>
        <p:txBody>
          <a:bodyPr anchor="t" rtlCol="false" tIns="0" lIns="0" bIns="0" rIns="0">
            <a:spAutoFit/>
          </a:bodyPr>
          <a:lstStyle/>
          <a:p>
            <a:pPr algn="l">
              <a:lnSpc>
                <a:spcPts val="2363"/>
              </a:lnSpc>
            </a:pPr>
            <a:r>
              <a:rPr lang="en-US" sz="1937">
                <a:solidFill>
                  <a:srgbClr val="000000"/>
                </a:solidFill>
                <a:latin typeface="Montserrat"/>
                <a:ea typeface="Montserrat"/>
                <a:cs typeface="Montserrat"/>
                <a:sym typeface="Montserrat"/>
              </a:rPr>
              <a:t> Jumlah baris setelah menghapus baris yang duplikat menggunakan drop_duplicates()</a:t>
            </a:r>
          </a:p>
        </p:txBody>
      </p:sp>
      <p:sp>
        <p:nvSpPr>
          <p:cNvPr name="TextBox 39" id="39"/>
          <p:cNvSpPr txBox="true"/>
          <p:nvPr/>
        </p:nvSpPr>
        <p:spPr>
          <a:xfrm rot="0">
            <a:off x="5393135" y="7019600"/>
            <a:ext cx="3097817" cy="1480979"/>
          </a:xfrm>
          <a:prstGeom prst="rect">
            <a:avLst/>
          </a:prstGeom>
        </p:spPr>
        <p:txBody>
          <a:bodyPr anchor="t" rtlCol="false" tIns="0" lIns="0" bIns="0" rIns="0">
            <a:spAutoFit/>
          </a:bodyPr>
          <a:lstStyle/>
          <a:p>
            <a:pPr algn="l">
              <a:lnSpc>
                <a:spcPts val="2363"/>
              </a:lnSpc>
            </a:pPr>
            <a:r>
              <a:rPr lang="en-US" sz="1937">
                <a:solidFill>
                  <a:srgbClr val="000000"/>
                </a:solidFill>
                <a:latin typeface="Montserrat"/>
                <a:ea typeface="Montserrat"/>
                <a:cs typeface="Montserrat"/>
                <a:sym typeface="Montserrat"/>
              </a:rPr>
              <a:t>Membandingkan jumlah baris unik dengan jumlah total baris untuk mengecek adanya duplikat. </a:t>
            </a:r>
          </a:p>
        </p:txBody>
      </p:sp>
      <p:sp>
        <p:nvSpPr>
          <p:cNvPr name="TextBox 40" id="40"/>
          <p:cNvSpPr txBox="true"/>
          <p:nvPr/>
        </p:nvSpPr>
        <p:spPr>
          <a:xfrm rot="0">
            <a:off x="9569048" y="6724549"/>
            <a:ext cx="8108573" cy="1124984"/>
          </a:xfrm>
          <a:prstGeom prst="rect">
            <a:avLst/>
          </a:prstGeom>
        </p:spPr>
        <p:txBody>
          <a:bodyPr anchor="t" rtlCol="false" tIns="0" lIns="0" bIns="0" rIns="0">
            <a:spAutoFit/>
          </a:bodyPr>
          <a:lstStyle/>
          <a:p>
            <a:pPr algn="l">
              <a:lnSpc>
                <a:spcPts val="2241"/>
              </a:lnSpc>
            </a:pPr>
            <a:r>
              <a:rPr lang="en-US" sz="1837">
                <a:solidFill>
                  <a:srgbClr val="000000"/>
                </a:solidFill>
                <a:latin typeface="Montserrat"/>
                <a:ea typeface="Montserrat"/>
                <a:cs typeface="Montserrat"/>
                <a:sym typeface="Montserrat"/>
              </a:rPr>
              <a:t>Kode tersebut mengelompokkan baris duplikat berdasarkan semua kolom dalam dataset dan menghitung jumlah kemunculannya. Hasilnya menunjukkan bahwa kombinasi nilai tertentu muncul 2 kali dalam dataset. </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11" t="0" r="-111" b="0"/>
            </a:stretch>
          </a:blipFill>
        </p:spPr>
      </p:sp>
      <p:grpSp>
        <p:nvGrpSpPr>
          <p:cNvPr name="Group 3" id="3"/>
          <p:cNvGrpSpPr/>
          <p:nvPr/>
        </p:nvGrpSpPr>
        <p:grpSpPr>
          <a:xfrm rot="0">
            <a:off x="-929855" y="-403539"/>
            <a:ext cx="13031377" cy="11141745"/>
            <a:chOff x="0" y="0"/>
            <a:chExt cx="3432132" cy="2934451"/>
          </a:xfrm>
        </p:grpSpPr>
        <p:sp>
          <p:nvSpPr>
            <p:cNvPr name="Freeform 4" id="4"/>
            <p:cNvSpPr/>
            <p:nvPr/>
          </p:nvSpPr>
          <p:spPr>
            <a:xfrm flipH="false" flipV="false" rot="0">
              <a:off x="0" y="0"/>
              <a:ext cx="3432132" cy="2934451"/>
            </a:xfrm>
            <a:custGeom>
              <a:avLst/>
              <a:gdLst/>
              <a:ahLst/>
              <a:cxnLst/>
              <a:rect r="r" b="b" t="t" l="l"/>
              <a:pathLst>
                <a:path h="2934451" w="3432132">
                  <a:moveTo>
                    <a:pt x="0" y="0"/>
                  </a:moveTo>
                  <a:lnTo>
                    <a:pt x="3432132" y="0"/>
                  </a:lnTo>
                  <a:lnTo>
                    <a:pt x="3432132" y="2934451"/>
                  </a:lnTo>
                  <a:lnTo>
                    <a:pt x="0" y="2934451"/>
                  </a:lnTo>
                  <a:close/>
                </a:path>
              </a:pathLst>
            </a:custGeom>
            <a:gradFill rotWithShape="true">
              <a:gsLst>
                <a:gs pos="0">
                  <a:srgbClr val="FFFFFF">
                    <a:alpha val="100000"/>
                  </a:srgbClr>
                </a:gs>
                <a:gs pos="50000">
                  <a:srgbClr val="FFFFFF">
                    <a:alpha val="100000"/>
                  </a:srgbClr>
                </a:gs>
                <a:gs pos="100000">
                  <a:srgbClr val="FFFFFF">
                    <a:alpha val="0"/>
                  </a:srgbClr>
                </a:gs>
              </a:gsLst>
              <a:lin ang="0"/>
            </a:gradFill>
          </p:spPr>
        </p:sp>
        <p:sp>
          <p:nvSpPr>
            <p:cNvPr name="TextBox 5" id="5"/>
            <p:cNvSpPr txBox="true"/>
            <p:nvPr/>
          </p:nvSpPr>
          <p:spPr>
            <a:xfrm>
              <a:off x="0" y="-38100"/>
              <a:ext cx="3432132" cy="2972551"/>
            </a:xfrm>
            <a:prstGeom prst="rect">
              <a:avLst/>
            </a:prstGeom>
          </p:spPr>
          <p:txBody>
            <a:bodyPr anchor="ctr" rtlCol="false" tIns="50800" lIns="50800" bIns="50800" rIns="50800"/>
            <a:lstStyle/>
            <a:p>
              <a:pPr algn="ctr">
                <a:lnSpc>
                  <a:spcPts val="2566"/>
                </a:lnSpc>
              </a:pPr>
            </a:p>
          </p:txBody>
        </p:sp>
      </p:grpSp>
      <p:grpSp>
        <p:nvGrpSpPr>
          <p:cNvPr name="Group 6" id="6"/>
          <p:cNvGrpSpPr/>
          <p:nvPr/>
        </p:nvGrpSpPr>
        <p:grpSpPr>
          <a:xfrm rot="0">
            <a:off x="-929855" y="1417628"/>
            <a:ext cx="22357833" cy="1806182"/>
            <a:chOff x="0" y="0"/>
            <a:chExt cx="5888483" cy="475702"/>
          </a:xfrm>
        </p:grpSpPr>
        <p:sp>
          <p:nvSpPr>
            <p:cNvPr name="Freeform 7" id="7"/>
            <p:cNvSpPr/>
            <p:nvPr/>
          </p:nvSpPr>
          <p:spPr>
            <a:xfrm flipH="false" flipV="false" rot="0">
              <a:off x="0" y="0"/>
              <a:ext cx="5888483" cy="475702"/>
            </a:xfrm>
            <a:custGeom>
              <a:avLst/>
              <a:gdLst/>
              <a:ahLst/>
              <a:cxnLst/>
              <a:rect r="r" b="b" t="t" l="l"/>
              <a:pathLst>
                <a:path h="475702" w="5888483">
                  <a:moveTo>
                    <a:pt x="0" y="0"/>
                  </a:moveTo>
                  <a:lnTo>
                    <a:pt x="5888483" y="0"/>
                  </a:lnTo>
                  <a:lnTo>
                    <a:pt x="5888483" y="475702"/>
                  </a:lnTo>
                  <a:lnTo>
                    <a:pt x="0" y="475702"/>
                  </a:lnTo>
                  <a:close/>
                </a:path>
              </a:pathLst>
            </a:custGeom>
            <a:solidFill>
              <a:srgbClr val="E5E5E5">
                <a:alpha val="64706"/>
              </a:srgbClr>
            </a:solidFill>
          </p:spPr>
        </p:sp>
        <p:sp>
          <p:nvSpPr>
            <p:cNvPr name="TextBox 8" id="8"/>
            <p:cNvSpPr txBox="true"/>
            <p:nvPr/>
          </p:nvSpPr>
          <p:spPr>
            <a:xfrm>
              <a:off x="0" y="19050"/>
              <a:ext cx="5888483" cy="456652"/>
            </a:xfrm>
            <a:prstGeom prst="rect">
              <a:avLst/>
            </a:prstGeom>
          </p:spPr>
          <p:txBody>
            <a:bodyPr anchor="ctr" rtlCol="false" tIns="50800" lIns="50800" bIns="50800" rIns="50800"/>
            <a:lstStyle/>
            <a:p>
              <a:pPr algn="ctr">
                <a:lnSpc>
                  <a:spcPts val="1841"/>
                </a:lnSpc>
              </a:pPr>
            </a:p>
          </p:txBody>
        </p:sp>
      </p:grpSp>
      <p:sp>
        <p:nvSpPr>
          <p:cNvPr name="Freeform 9" id="9"/>
          <p:cNvSpPr/>
          <p:nvPr/>
        </p:nvSpPr>
        <p:spPr>
          <a:xfrm flipH="false" flipV="false" rot="0">
            <a:off x="15333339" y="8481535"/>
            <a:ext cx="846683" cy="484918"/>
          </a:xfrm>
          <a:custGeom>
            <a:avLst/>
            <a:gdLst/>
            <a:ahLst/>
            <a:cxnLst/>
            <a:rect r="r" b="b" t="t" l="l"/>
            <a:pathLst>
              <a:path h="484918" w="846683">
                <a:moveTo>
                  <a:pt x="0" y="0"/>
                </a:moveTo>
                <a:lnTo>
                  <a:pt x="846683" y="0"/>
                </a:lnTo>
                <a:lnTo>
                  <a:pt x="846683" y="484919"/>
                </a:lnTo>
                <a:lnTo>
                  <a:pt x="0" y="48491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10" id="10"/>
          <p:cNvGrpSpPr/>
          <p:nvPr/>
        </p:nvGrpSpPr>
        <p:grpSpPr>
          <a:xfrm rot="0">
            <a:off x="16476765" y="-401139"/>
            <a:ext cx="3493430" cy="3493430"/>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42950" cap="sq">
              <a:solidFill>
                <a:srgbClr val="2C05F2"/>
              </a:solidFill>
              <a:prstDash val="solid"/>
              <a:miter/>
            </a:ln>
          </p:spPr>
        </p:sp>
        <p:sp>
          <p:nvSpPr>
            <p:cNvPr name="TextBox 12" id="12"/>
            <p:cNvSpPr txBox="true"/>
            <p:nvPr/>
          </p:nvSpPr>
          <p:spPr>
            <a:xfrm>
              <a:off x="76200" y="95250"/>
              <a:ext cx="660400" cy="641350"/>
            </a:xfrm>
            <a:prstGeom prst="rect">
              <a:avLst/>
            </a:prstGeom>
          </p:spPr>
          <p:txBody>
            <a:bodyPr anchor="ctr" rtlCol="false" tIns="50800" lIns="50800" bIns="50800" rIns="50800"/>
            <a:lstStyle/>
            <a:p>
              <a:pPr algn="ctr">
                <a:lnSpc>
                  <a:spcPts val="1841"/>
                </a:lnSpc>
              </a:pPr>
            </a:p>
          </p:txBody>
        </p:sp>
      </p:grpSp>
      <p:grpSp>
        <p:nvGrpSpPr>
          <p:cNvPr name="Group 13" id="13"/>
          <p:cNvGrpSpPr/>
          <p:nvPr/>
        </p:nvGrpSpPr>
        <p:grpSpPr>
          <a:xfrm rot="0">
            <a:off x="-2077935" y="7714161"/>
            <a:ext cx="3493430" cy="3493430"/>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42950" cap="sq">
              <a:solidFill>
                <a:srgbClr val="2C05F2"/>
              </a:solidFill>
              <a:prstDash val="solid"/>
              <a:miter/>
            </a:ln>
          </p:spPr>
        </p:sp>
        <p:sp>
          <p:nvSpPr>
            <p:cNvPr name="TextBox 15" id="15"/>
            <p:cNvSpPr txBox="true"/>
            <p:nvPr/>
          </p:nvSpPr>
          <p:spPr>
            <a:xfrm>
              <a:off x="76200" y="95250"/>
              <a:ext cx="660400" cy="641350"/>
            </a:xfrm>
            <a:prstGeom prst="rect">
              <a:avLst/>
            </a:prstGeom>
          </p:spPr>
          <p:txBody>
            <a:bodyPr anchor="ctr" rtlCol="false" tIns="50800" lIns="50800" bIns="50800" rIns="50800"/>
            <a:lstStyle/>
            <a:p>
              <a:pPr algn="ctr">
                <a:lnSpc>
                  <a:spcPts val="1841"/>
                </a:lnSpc>
              </a:pPr>
            </a:p>
          </p:txBody>
        </p:sp>
      </p:grpSp>
      <p:grpSp>
        <p:nvGrpSpPr>
          <p:cNvPr name="Group 16" id="16"/>
          <p:cNvGrpSpPr>
            <a:grpSpLocks noChangeAspect="true"/>
          </p:cNvGrpSpPr>
          <p:nvPr/>
        </p:nvGrpSpPr>
        <p:grpSpPr>
          <a:xfrm rot="0">
            <a:off x="14556831" y="4179092"/>
            <a:ext cx="3535068" cy="3535068"/>
            <a:chOff x="0" y="0"/>
            <a:chExt cx="14840029" cy="14840029"/>
          </a:xfrm>
        </p:grpSpPr>
        <p:sp>
          <p:nvSpPr>
            <p:cNvPr name="Freeform 17" id="17"/>
            <p:cNvSpPr/>
            <p:nvPr/>
          </p:nvSpPr>
          <p:spPr>
            <a:xfrm flipH="false" flipV="false" rot="0">
              <a:off x="-366471" y="-11891"/>
              <a:ext cx="15572971" cy="14863810"/>
            </a:xfrm>
            <a:custGeom>
              <a:avLst/>
              <a:gdLst/>
              <a:ahLst/>
              <a:cxnLst/>
              <a:rect r="r" b="b" t="t" l="l"/>
              <a:pathLst>
                <a:path h="14863810" w="15572971">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solidFill>
              <a:srgbClr val="2C05F2"/>
            </a:solidFill>
          </p:spPr>
        </p:sp>
        <p:sp>
          <p:nvSpPr>
            <p:cNvPr name="Freeform 18" id="18"/>
            <p:cNvSpPr/>
            <p:nvPr/>
          </p:nvSpPr>
          <p:spPr>
            <a:xfrm flipH="false" flipV="false" rot="0">
              <a:off x="-156193" y="188812"/>
              <a:ext cx="15152415" cy="14462405"/>
            </a:xfrm>
            <a:custGeom>
              <a:avLst/>
              <a:gdLst/>
              <a:ahLst/>
              <a:cxnLst/>
              <a:rect r="r" b="b" t="t" l="l"/>
              <a:pathLst>
                <a:path h="14462405" w="1515241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FFFFFF"/>
            </a:solidFill>
          </p:spPr>
        </p:sp>
        <p:sp>
          <p:nvSpPr>
            <p:cNvPr name="Freeform 19" id="19"/>
            <p:cNvSpPr/>
            <p:nvPr/>
          </p:nvSpPr>
          <p:spPr>
            <a:xfrm flipH="false" flipV="false" rot="0">
              <a:off x="223301" y="551024"/>
              <a:ext cx="14393427" cy="13737979"/>
            </a:xfrm>
            <a:custGeom>
              <a:avLst/>
              <a:gdLst/>
              <a:ahLst/>
              <a:cxnLst/>
              <a:rect r="r" b="b" t="t" l="l"/>
              <a:pathLst>
                <a:path h="13737979" w="14393427">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5"/>
              <a:stretch>
                <a:fillRect l="-26286" t="0" r="-26286" b="0"/>
              </a:stretch>
            </a:blipFill>
          </p:spPr>
        </p:sp>
      </p:grpSp>
      <p:grpSp>
        <p:nvGrpSpPr>
          <p:cNvPr name="Group 20" id="20"/>
          <p:cNvGrpSpPr>
            <a:grpSpLocks noChangeAspect="true"/>
          </p:cNvGrpSpPr>
          <p:nvPr/>
        </p:nvGrpSpPr>
        <p:grpSpPr>
          <a:xfrm rot="0">
            <a:off x="15333339" y="1570936"/>
            <a:ext cx="3042711" cy="3042711"/>
            <a:chOff x="0" y="0"/>
            <a:chExt cx="14840029" cy="14840029"/>
          </a:xfrm>
        </p:grpSpPr>
        <p:sp>
          <p:nvSpPr>
            <p:cNvPr name="Freeform 21" id="21"/>
            <p:cNvSpPr/>
            <p:nvPr/>
          </p:nvSpPr>
          <p:spPr>
            <a:xfrm flipH="false" flipV="false" rot="0">
              <a:off x="-366471" y="-11891"/>
              <a:ext cx="15572971" cy="14863810"/>
            </a:xfrm>
            <a:custGeom>
              <a:avLst/>
              <a:gdLst/>
              <a:ahLst/>
              <a:cxnLst/>
              <a:rect r="r" b="b" t="t" l="l"/>
              <a:pathLst>
                <a:path h="14863810" w="15572971">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solidFill>
              <a:srgbClr val="2C05F2"/>
            </a:solidFill>
          </p:spPr>
        </p:sp>
        <p:sp>
          <p:nvSpPr>
            <p:cNvPr name="Freeform 22" id="22"/>
            <p:cNvSpPr/>
            <p:nvPr/>
          </p:nvSpPr>
          <p:spPr>
            <a:xfrm flipH="false" flipV="false" rot="0">
              <a:off x="-156193" y="188812"/>
              <a:ext cx="15152415" cy="14462405"/>
            </a:xfrm>
            <a:custGeom>
              <a:avLst/>
              <a:gdLst/>
              <a:ahLst/>
              <a:cxnLst/>
              <a:rect r="r" b="b" t="t" l="l"/>
              <a:pathLst>
                <a:path h="14462405" w="1515241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FFFFFF"/>
            </a:solidFill>
          </p:spPr>
        </p:sp>
        <p:sp>
          <p:nvSpPr>
            <p:cNvPr name="Freeform 23" id="23"/>
            <p:cNvSpPr/>
            <p:nvPr/>
          </p:nvSpPr>
          <p:spPr>
            <a:xfrm flipH="false" flipV="false" rot="0">
              <a:off x="223301" y="551024"/>
              <a:ext cx="14393427" cy="13737979"/>
            </a:xfrm>
            <a:custGeom>
              <a:avLst/>
              <a:gdLst/>
              <a:ahLst/>
              <a:cxnLst/>
              <a:rect r="r" b="b" t="t" l="l"/>
              <a:pathLst>
                <a:path h="13737979" w="14393427">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6"/>
              <a:stretch>
                <a:fillRect l="-17206" t="0" r="-17206" b="0"/>
              </a:stretch>
            </a:blipFill>
          </p:spPr>
        </p:sp>
      </p:grpSp>
      <p:grpSp>
        <p:nvGrpSpPr>
          <p:cNvPr name="Group 24" id="24"/>
          <p:cNvGrpSpPr/>
          <p:nvPr/>
        </p:nvGrpSpPr>
        <p:grpSpPr>
          <a:xfrm rot="0">
            <a:off x="365246" y="3318740"/>
            <a:ext cx="663454" cy="663454"/>
            <a:chOff x="0" y="0"/>
            <a:chExt cx="812800" cy="812800"/>
          </a:xfrm>
        </p:grpSpPr>
        <p:sp>
          <p:nvSpPr>
            <p:cNvPr name="Freeform 25" id="2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00025" cap="sq">
              <a:solidFill>
                <a:srgbClr val="2C05F2"/>
              </a:solidFill>
              <a:prstDash val="solid"/>
              <a:miter/>
            </a:ln>
          </p:spPr>
        </p:sp>
        <p:sp>
          <p:nvSpPr>
            <p:cNvPr name="TextBox 26" id="26"/>
            <p:cNvSpPr txBox="true"/>
            <p:nvPr/>
          </p:nvSpPr>
          <p:spPr>
            <a:xfrm>
              <a:off x="76200" y="95250"/>
              <a:ext cx="660400" cy="641350"/>
            </a:xfrm>
            <a:prstGeom prst="rect">
              <a:avLst/>
            </a:prstGeom>
          </p:spPr>
          <p:txBody>
            <a:bodyPr anchor="ctr" rtlCol="false" tIns="50800" lIns="50800" bIns="50800" rIns="50800"/>
            <a:lstStyle/>
            <a:p>
              <a:pPr algn="ctr">
                <a:lnSpc>
                  <a:spcPts val="1841"/>
                </a:lnSpc>
              </a:pPr>
            </a:p>
          </p:txBody>
        </p:sp>
      </p:grpSp>
      <p:sp>
        <p:nvSpPr>
          <p:cNvPr name="Freeform 27" id="27"/>
          <p:cNvSpPr/>
          <p:nvPr/>
        </p:nvSpPr>
        <p:spPr>
          <a:xfrm flipH="false" flipV="false" rot="0">
            <a:off x="1129303" y="3969404"/>
            <a:ext cx="1916005" cy="1672535"/>
          </a:xfrm>
          <a:custGeom>
            <a:avLst/>
            <a:gdLst/>
            <a:ahLst/>
            <a:cxnLst/>
            <a:rect r="r" b="b" t="t" l="l"/>
            <a:pathLst>
              <a:path h="1672535" w="1916005">
                <a:moveTo>
                  <a:pt x="0" y="0"/>
                </a:moveTo>
                <a:lnTo>
                  <a:pt x="1916005" y="0"/>
                </a:lnTo>
                <a:lnTo>
                  <a:pt x="1916005" y="1672535"/>
                </a:lnTo>
                <a:lnTo>
                  <a:pt x="0" y="1672535"/>
                </a:lnTo>
                <a:lnTo>
                  <a:pt x="0" y="0"/>
                </a:lnTo>
                <a:close/>
              </a:path>
            </a:pathLst>
          </a:custGeom>
          <a:blipFill>
            <a:blip r:embed="rId7"/>
            <a:stretch>
              <a:fillRect l="0" t="0" r="0" b="0"/>
            </a:stretch>
          </a:blipFill>
        </p:spPr>
      </p:sp>
      <p:sp>
        <p:nvSpPr>
          <p:cNvPr name="Freeform 28" id="28"/>
          <p:cNvSpPr/>
          <p:nvPr/>
        </p:nvSpPr>
        <p:spPr>
          <a:xfrm flipH="false" flipV="false" rot="0">
            <a:off x="5768015" y="3995349"/>
            <a:ext cx="8562450" cy="1509132"/>
          </a:xfrm>
          <a:custGeom>
            <a:avLst/>
            <a:gdLst/>
            <a:ahLst/>
            <a:cxnLst/>
            <a:rect r="r" b="b" t="t" l="l"/>
            <a:pathLst>
              <a:path h="1509132" w="8562450">
                <a:moveTo>
                  <a:pt x="0" y="0"/>
                </a:moveTo>
                <a:lnTo>
                  <a:pt x="8562450" y="0"/>
                </a:lnTo>
                <a:lnTo>
                  <a:pt x="8562450" y="1509131"/>
                </a:lnTo>
                <a:lnTo>
                  <a:pt x="0" y="1509131"/>
                </a:lnTo>
                <a:lnTo>
                  <a:pt x="0" y="0"/>
                </a:lnTo>
                <a:close/>
              </a:path>
            </a:pathLst>
          </a:custGeom>
          <a:blipFill>
            <a:blip r:embed="rId8"/>
            <a:stretch>
              <a:fillRect l="0" t="0" r="0" b="0"/>
            </a:stretch>
          </a:blipFill>
        </p:spPr>
      </p:sp>
      <p:sp>
        <p:nvSpPr>
          <p:cNvPr name="Freeform 29" id="29"/>
          <p:cNvSpPr/>
          <p:nvPr/>
        </p:nvSpPr>
        <p:spPr>
          <a:xfrm flipH="false" flipV="false" rot="0">
            <a:off x="9577988" y="6582311"/>
            <a:ext cx="4962303" cy="1131850"/>
          </a:xfrm>
          <a:custGeom>
            <a:avLst/>
            <a:gdLst/>
            <a:ahLst/>
            <a:cxnLst/>
            <a:rect r="r" b="b" t="t" l="l"/>
            <a:pathLst>
              <a:path h="1131850" w="4962303">
                <a:moveTo>
                  <a:pt x="0" y="0"/>
                </a:moveTo>
                <a:lnTo>
                  <a:pt x="4962303" y="0"/>
                </a:lnTo>
                <a:lnTo>
                  <a:pt x="4962303" y="1131850"/>
                </a:lnTo>
                <a:lnTo>
                  <a:pt x="0" y="1131850"/>
                </a:lnTo>
                <a:lnTo>
                  <a:pt x="0" y="0"/>
                </a:lnTo>
                <a:close/>
              </a:path>
            </a:pathLst>
          </a:custGeom>
          <a:blipFill>
            <a:blip r:embed="rId9"/>
            <a:stretch>
              <a:fillRect l="0" t="-2357" r="0" b="-2357"/>
            </a:stretch>
          </a:blipFill>
        </p:spPr>
      </p:sp>
      <p:sp>
        <p:nvSpPr>
          <p:cNvPr name="Freeform 30" id="30"/>
          <p:cNvSpPr/>
          <p:nvPr/>
        </p:nvSpPr>
        <p:spPr>
          <a:xfrm flipH="false" flipV="false" rot="4627058">
            <a:off x="4680171" y="4904142"/>
            <a:ext cx="610579" cy="1518185"/>
          </a:xfrm>
          <a:custGeom>
            <a:avLst/>
            <a:gdLst/>
            <a:ahLst/>
            <a:cxnLst/>
            <a:rect r="r" b="b" t="t" l="l"/>
            <a:pathLst>
              <a:path h="1518185" w="610579">
                <a:moveTo>
                  <a:pt x="0" y="0"/>
                </a:moveTo>
                <a:lnTo>
                  <a:pt x="610579" y="0"/>
                </a:lnTo>
                <a:lnTo>
                  <a:pt x="610579" y="1518186"/>
                </a:lnTo>
                <a:lnTo>
                  <a:pt x="0" y="1518186"/>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31" id="31"/>
          <p:cNvSpPr txBox="true"/>
          <p:nvPr/>
        </p:nvSpPr>
        <p:spPr>
          <a:xfrm rot="0">
            <a:off x="3150083" y="3970302"/>
            <a:ext cx="2450117" cy="1530375"/>
          </a:xfrm>
          <a:prstGeom prst="rect">
            <a:avLst/>
          </a:prstGeom>
        </p:spPr>
        <p:txBody>
          <a:bodyPr anchor="t" rtlCol="false" tIns="0" lIns="0" bIns="0" rIns="0">
            <a:spAutoFit/>
          </a:bodyPr>
          <a:lstStyle/>
          <a:p>
            <a:pPr algn="l">
              <a:lnSpc>
                <a:spcPts val="1512"/>
              </a:lnSpc>
            </a:pPr>
            <a:r>
              <a:rPr lang="en-US" sz="1240">
                <a:solidFill>
                  <a:srgbClr val="000000"/>
                </a:solidFill>
                <a:latin typeface="Montserrat"/>
                <a:ea typeface="Montserrat"/>
                <a:cs typeface="Montserrat"/>
                <a:sym typeface="Montserrat"/>
              </a:rPr>
              <a:t>Menghitung jumlah nilai kosong (null) atau missing di setiap kolom dalam dataset. Kolom age memiliki 49 entri yang kosong atau tidak terisi, sedangkan kolom lainnya tidak memiliki nilai yang hilang.</a:t>
            </a:r>
          </a:p>
        </p:txBody>
      </p:sp>
      <p:sp>
        <p:nvSpPr>
          <p:cNvPr name="TextBox 32" id="32"/>
          <p:cNvSpPr txBox="true"/>
          <p:nvPr/>
        </p:nvSpPr>
        <p:spPr>
          <a:xfrm rot="0">
            <a:off x="8837710" y="924609"/>
            <a:ext cx="861992" cy="243400"/>
          </a:xfrm>
          <a:prstGeom prst="rect">
            <a:avLst/>
          </a:prstGeom>
        </p:spPr>
        <p:txBody>
          <a:bodyPr anchor="t" rtlCol="false" tIns="0" lIns="0" bIns="0" rIns="0">
            <a:spAutoFit/>
          </a:bodyPr>
          <a:lstStyle/>
          <a:p>
            <a:pPr algn="l">
              <a:lnSpc>
                <a:spcPts val="1841"/>
              </a:lnSpc>
            </a:pPr>
            <a:r>
              <a:rPr lang="en-US" b="true" sz="1737">
                <a:solidFill>
                  <a:srgbClr val="000000"/>
                </a:solidFill>
                <a:latin typeface="Montserrat Semi-Bold"/>
                <a:ea typeface="Montserrat Semi-Bold"/>
                <a:cs typeface="Montserrat Semi-Bold"/>
                <a:sym typeface="Montserrat Semi-Bold"/>
              </a:rPr>
              <a:t>HOME</a:t>
            </a:r>
          </a:p>
        </p:txBody>
      </p:sp>
      <p:sp>
        <p:nvSpPr>
          <p:cNvPr name="TextBox 33" id="33"/>
          <p:cNvSpPr txBox="true"/>
          <p:nvPr/>
        </p:nvSpPr>
        <p:spPr>
          <a:xfrm rot="0">
            <a:off x="10459026" y="926237"/>
            <a:ext cx="1979485" cy="240442"/>
          </a:xfrm>
          <a:prstGeom prst="rect">
            <a:avLst/>
          </a:prstGeom>
        </p:spPr>
        <p:txBody>
          <a:bodyPr anchor="t" rtlCol="false" tIns="0" lIns="0" bIns="0" rIns="0">
            <a:spAutoFit/>
          </a:bodyPr>
          <a:lstStyle/>
          <a:p>
            <a:pPr algn="ctr">
              <a:lnSpc>
                <a:spcPts val="1841"/>
              </a:lnSpc>
            </a:pPr>
            <a:r>
              <a:rPr lang="en-US" b="true" sz="1737">
                <a:solidFill>
                  <a:srgbClr val="000000"/>
                </a:solidFill>
                <a:latin typeface="Montserrat Semi-Bold"/>
                <a:ea typeface="Montserrat Semi-Bold"/>
                <a:cs typeface="Montserrat Semi-Bold"/>
                <a:sym typeface="Montserrat Semi-Bold"/>
              </a:rPr>
              <a:t>ABOUT</a:t>
            </a:r>
          </a:p>
        </p:txBody>
      </p:sp>
      <p:sp>
        <p:nvSpPr>
          <p:cNvPr name="TextBox 34" id="34"/>
          <p:cNvSpPr txBox="true"/>
          <p:nvPr/>
        </p:nvSpPr>
        <p:spPr>
          <a:xfrm rot="0">
            <a:off x="12958014" y="926237"/>
            <a:ext cx="1372452" cy="240442"/>
          </a:xfrm>
          <a:prstGeom prst="rect">
            <a:avLst/>
          </a:prstGeom>
        </p:spPr>
        <p:txBody>
          <a:bodyPr anchor="t" rtlCol="false" tIns="0" lIns="0" bIns="0" rIns="0">
            <a:spAutoFit/>
          </a:bodyPr>
          <a:lstStyle/>
          <a:p>
            <a:pPr algn="ctr">
              <a:lnSpc>
                <a:spcPts val="1841"/>
              </a:lnSpc>
            </a:pPr>
            <a:r>
              <a:rPr lang="en-US" b="true" sz="1737">
                <a:solidFill>
                  <a:srgbClr val="000000"/>
                </a:solidFill>
                <a:latin typeface="Montserrat Semi-Bold"/>
                <a:ea typeface="Montserrat Semi-Bold"/>
                <a:cs typeface="Montserrat Semi-Bold"/>
                <a:sym typeface="Montserrat Semi-Bold"/>
              </a:rPr>
              <a:t>CONTENT</a:t>
            </a:r>
          </a:p>
        </p:txBody>
      </p:sp>
      <p:sp>
        <p:nvSpPr>
          <p:cNvPr name="TextBox 35" id="35"/>
          <p:cNvSpPr txBox="true"/>
          <p:nvPr/>
        </p:nvSpPr>
        <p:spPr>
          <a:xfrm rot="0">
            <a:off x="14951914" y="916525"/>
            <a:ext cx="1372452" cy="243400"/>
          </a:xfrm>
          <a:prstGeom prst="rect">
            <a:avLst/>
          </a:prstGeom>
        </p:spPr>
        <p:txBody>
          <a:bodyPr anchor="t" rtlCol="false" tIns="0" lIns="0" bIns="0" rIns="0">
            <a:spAutoFit/>
          </a:bodyPr>
          <a:lstStyle/>
          <a:p>
            <a:pPr algn="l">
              <a:lnSpc>
                <a:spcPts val="1841"/>
              </a:lnSpc>
            </a:pPr>
            <a:r>
              <a:rPr lang="en-US" b="true" sz="1737">
                <a:solidFill>
                  <a:srgbClr val="000000"/>
                </a:solidFill>
                <a:latin typeface="Montserrat Semi-Bold"/>
                <a:ea typeface="Montserrat Semi-Bold"/>
                <a:cs typeface="Montserrat Semi-Bold"/>
                <a:sym typeface="Montserrat Semi-Bold"/>
              </a:rPr>
              <a:t>CONTACT </a:t>
            </a:r>
          </a:p>
        </p:txBody>
      </p:sp>
      <p:sp>
        <p:nvSpPr>
          <p:cNvPr name="TextBox 36" id="36"/>
          <p:cNvSpPr txBox="true"/>
          <p:nvPr/>
        </p:nvSpPr>
        <p:spPr>
          <a:xfrm rot="0">
            <a:off x="9577988" y="1892031"/>
            <a:ext cx="5047068" cy="943100"/>
          </a:xfrm>
          <a:prstGeom prst="rect">
            <a:avLst/>
          </a:prstGeom>
        </p:spPr>
        <p:txBody>
          <a:bodyPr anchor="t" rtlCol="false" tIns="0" lIns="0" bIns="0" rIns="0">
            <a:spAutoFit/>
          </a:bodyPr>
          <a:lstStyle/>
          <a:p>
            <a:pPr algn="l">
              <a:lnSpc>
                <a:spcPts val="7175"/>
              </a:lnSpc>
            </a:pPr>
            <a:r>
              <a:rPr lang="en-US" sz="6768" b="true">
                <a:solidFill>
                  <a:srgbClr val="000000"/>
                </a:solidFill>
                <a:latin typeface="Montserrat Semi-Bold"/>
                <a:ea typeface="Montserrat Semi-Bold"/>
                <a:cs typeface="Montserrat Semi-Bold"/>
                <a:sym typeface="Montserrat Semi-Bold"/>
              </a:rPr>
              <a:t>Handling</a:t>
            </a:r>
          </a:p>
        </p:txBody>
      </p:sp>
      <p:sp>
        <p:nvSpPr>
          <p:cNvPr name="TextBox 37" id="37"/>
          <p:cNvSpPr txBox="true"/>
          <p:nvPr/>
        </p:nvSpPr>
        <p:spPr>
          <a:xfrm rot="0">
            <a:off x="2865196" y="1870182"/>
            <a:ext cx="6743808" cy="1851572"/>
          </a:xfrm>
          <a:prstGeom prst="rect">
            <a:avLst/>
          </a:prstGeom>
        </p:spPr>
        <p:txBody>
          <a:bodyPr anchor="t" rtlCol="false" tIns="0" lIns="0" bIns="0" rIns="0">
            <a:spAutoFit/>
          </a:bodyPr>
          <a:lstStyle/>
          <a:p>
            <a:pPr algn="l">
              <a:lnSpc>
                <a:spcPts val="7175"/>
              </a:lnSpc>
            </a:pPr>
            <a:r>
              <a:rPr lang="en-US" sz="6768" b="true">
                <a:solidFill>
                  <a:srgbClr val="2C6AD3"/>
                </a:solidFill>
                <a:latin typeface="Montserrat Heavy"/>
                <a:ea typeface="Montserrat Heavy"/>
                <a:cs typeface="Montserrat Heavy"/>
                <a:sym typeface="Montserrat Heavy"/>
              </a:rPr>
              <a:t>Missing Value </a:t>
            </a:r>
          </a:p>
          <a:p>
            <a:pPr algn="l">
              <a:lnSpc>
                <a:spcPts val="7175"/>
              </a:lnSpc>
            </a:pPr>
          </a:p>
        </p:txBody>
      </p:sp>
      <p:sp>
        <p:nvSpPr>
          <p:cNvPr name="TextBox 38" id="38"/>
          <p:cNvSpPr txBox="true"/>
          <p:nvPr/>
        </p:nvSpPr>
        <p:spPr>
          <a:xfrm rot="0">
            <a:off x="1129303" y="3442884"/>
            <a:ext cx="6096213" cy="815215"/>
          </a:xfrm>
          <a:prstGeom prst="rect">
            <a:avLst/>
          </a:prstGeom>
        </p:spPr>
        <p:txBody>
          <a:bodyPr anchor="t" rtlCol="false" tIns="0" lIns="0" bIns="0" rIns="0">
            <a:spAutoFit/>
          </a:bodyPr>
          <a:lstStyle/>
          <a:p>
            <a:pPr algn="l">
              <a:lnSpc>
                <a:spcPts val="3172"/>
              </a:lnSpc>
            </a:pPr>
            <a:r>
              <a:rPr lang="en-US" sz="2992" b="true">
                <a:solidFill>
                  <a:srgbClr val="2C05F2"/>
                </a:solidFill>
                <a:latin typeface="Montserrat Ultra-Bold"/>
                <a:ea typeface="Montserrat Ultra-Bold"/>
                <a:cs typeface="Montserrat Ultra-Bold"/>
                <a:sym typeface="Montserrat Ultra-Bold"/>
              </a:rPr>
              <a:t>Identifying Missing value</a:t>
            </a:r>
          </a:p>
          <a:p>
            <a:pPr algn="l">
              <a:lnSpc>
                <a:spcPts val="3172"/>
              </a:lnSpc>
            </a:pPr>
          </a:p>
        </p:txBody>
      </p:sp>
      <p:sp>
        <p:nvSpPr>
          <p:cNvPr name="TextBox 39" id="39"/>
          <p:cNvSpPr txBox="true"/>
          <p:nvPr/>
        </p:nvSpPr>
        <p:spPr>
          <a:xfrm rot="0">
            <a:off x="1119398" y="6130080"/>
            <a:ext cx="8781014" cy="2351455"/>
          </a:xfrm>
          <a:prstGeom prst="rect">
            <a:avLst/>
          </a:prstGeom>
        </p:spPr>
        <p:txBody>
          <a:bodyPr anchor="t" rtlCol="false" tIns="0" lIns="0" bIns="0" rIns="0">
            <a:spAutoFit/>
          </a:bodyPr>
          <a:lstStyle/>
          <a:p>
            <a:pPr algn="l">
              <a:lnSpc>
                <a:spcPts val="1570"/>
              </a:lnSpc>
            </a:pPr>
            <a:r>
              <a:rPr lang="en-US" sz="1287">
                <a:solidFill>
                  <a:srgbClr val="000000"/>
                </a:solidFill>
                <a:latin typeface="Montserrat"/>
                <a:ea typeface="Montserrat"/>
                <a:cs typeface="Montserrat"/>
                <a:sym typeface="Montserrat"/>
              </a:rPr>
              <a:t>Kode ini menghitung dan menampilkan persentase nilai yang hilang (missing values) di setiap kolom dalam dataset.</a:t>
            </a:r>
          </a:p>
          <a:p>
            <a:pPr algn="l" marL="277985" indent="-138992" lvl="1">
              <a:lnSpc>
                <a:spcPts val="1570"/>
              </a:lnSpc>
              <a:buAutoNum type="arabicPeriod" startAt="1"/>
            </a:pPr>
            <a:r>
              <a:rPr lang="en-US" sz="1287">
                <a:solidFill>
                  <a:srgbClr val="000000"/>
                </a:solidFill>
                <a:latin typeface="Montserrat"/>
                <a:ea typeface="Montserrat"/>
                <a:cs typeface="Montserrat"/>
                <a:sym typeface="Montserrat"/>
              </a:rPr>
              <a:t>total_rows = len(data): Menyimpan jumlah total baris dataset.</a:t>
            </a:r>
          </a:p>
          <a:p>
            <a:pPr algn="l" marL="277985" indent="-138992" lvl="1">
              <a:lnSpc>
                <a:spcPts val="1570"/>
              </a:lnSpc>
              <a:buAutoNum type="arabicPeriod" startAt="1"/>
            </a:pPr>
            <a:r>
              <a:rPr lang="en-US" sz="1287">
                <a:solidFill>
                  <a:srgbClr val="000000"/>
                </a:solidFill>
                <a:latin typeface="Montserrat"/>
                <a:ea typeface="Montserrat"/>
                <a:cs typeface="Montserrat"/>
                <a:sym typeface="Montserrat"/>
              </a:rPr>
              <a:t>for column in data.columns:: Iterasi untuk setiap kolom di dataset.</a:t>
            </a:r>
          </a:p>
          <a:p>
            <a:pPr algn="l" marL="277985" indent="-138992" lvl="1">
              <a:lnSpc>
                <a:spcPts val="1570"/>
              </a:lnSpc>
              <a:buAutoNum type="arabicPeriod" startAt="1"/>
            </a:pPr>
            <a:r>
              <a:rPr lang="en-US" sz="1287">
                <a:solidFill>
                  <a:srgbClr val="000000"/>
                </a:solidFill>
                <a:latin typeface="Montserrat"/>
                <a:ea typeface="Montserrat"/>
                <a:cs typeface="Montserrat"/>
                <a:sym typeface="Montserrat"/>
              </a:rPr>
              <a:t>data[column].isna().sum(): Menghitung jumlah nilai yang hilang di kolom tersebut.</a:t>
            </a:r>
          </a:p>
          <a:p>
            <a:pPr algn="l" marL="277985" indent="-138992" lvl="1">
              <a:lnSpc>
                <a:spcPts val="1570"/>
              </a:lnSpc>
              <a:buAutoNum type="arabicPeriod" startAt="1"/>
            </a:pPr>
            <a:r>
              <a:rPr lang="en-US" sz="1287">
                <a:solidFill>
                  <a:srgbClr val="000000"/>
                </a:solidFill>
                <a:latin typeface="Montserrat"/>
                <a:ea typeface="Montserrat"/>
                <a:cs typeface="Montserrat"/>
                <a:sym typeface="Montserrat"/>
              </a:rPr>
              <a:t>missing_percentage = (missing_count / total_rows) * 100: Menghitung persentase nilai yang hilang dengan membandingkan jumlah nilai yang hilang terhadap total baris dataset.</a:t>
            </a:r>
          </a:p>
          <a:p>
            <a:pPr algn="l" marL="277985" indent="-138992" lvl="1">
              <a:lnSpc>
                <a:spcPts val="1570"/>
              </a:lnSpc>
              <a:buAutoNum type="arabicPeriod" startAt="1"/>
            </a:pPr>
            <a:r>
              <a:rPr lang="en-US" sz="1287">
                <a:solidFill>
                  <a:srgbClr val="000000"/>
                </a:solidFill>
                <a:latin typeface="Montserrat"/>
                <a:ea typeface="Montserrat"/>
                <a:cs typeface="Montserrat"/>
                <a:sym typeface="Montserrat"/>
              </a:rPr>
              <a:t>print(): Menampilkan jumlah dan persentase nilai yang hilang di setiap kolom.</a:t>
            </a:r>
          </a:p>
          <a:p>
            <a:pPr algn="l">
              <a:lnSpc>
                <a:spcPts val="1570"/>
              </a:lnSpc>
            </a:pPr>
            <a:r>
              <a:rPr lang="en-US" sz="1287">
                <a:solidFill>
                  <a:srgbClr val="000000"/>
                </a:solidFill>
                <a:latin typeface="Montserrat"/>
                <a:ea typeface="Montserrat"/>
                <a:cs typeface="Montserrat"/>
                <a:sym typeface="Montserrat"/>
              </a:rPr>
              <a:t>Output:</a:t>
            </a:r>
          </a:p>
          <a:p>
            <a:pPr algn="l" marL="277985" indent="-138992" lvl="1">
              <a:lnSpc>
                <a:spcPts val="1570"/>
              </a:lnSpc>
              <a:buFont typeface="Arial"/>
              <a:buChar char="•"/>
            </a:pPr>
            <a:r>
              <a:rPr lang="en-US" sz="1287">
                <a:solidFill>
                  <a:srgbClr val="000000"/>
                </a:solidFill>
                <a:latin typeface="Montserrat"/>
                <a:ea typeface="Montserrat"/>
                <a:cs typeface="Montserrat"/>
                <a:sym typeface="Montserrat"/>
              </a:rPr>
              <a:t>survived, name, sex: Tidak ada nilai yang hilang (0% missing).</a:t>
            </a:r>
          </a:p>
          <a:p>
            <a:pPr algn="l" marL="277985" indent="-138992" lvl="1">
              <a:lnSpc>
                <a:spcPts val="1570"/>
              </a:lnSpc>
              <a:buFont typeface="Arial"/>
              <a:buChar char="•"/>
            </a:pPr>
            <a:r>
              <a:rPr lang="en-US" sz="1287">
                <a:solidFill>
                  <a:srgbClr val="000000"/>
                </a:solidFill>
                <a:latin typeface="Montserrat"/>
                <a:ea typeface="Montserrat"/>
                <a:cs typeface="Montserrat"/>
                <a:sym typeface="Montserrat"/>
              </a:rPr>
              <a:t>age: Terdapat 49 nilai yang hilang, yaitu 9.80% dari total dataset.</a:t>
            </a:r>
          </a:p>
          <a:p>
            <a:pPr algn="l">
              <a:lnSpc>
                <a:spcPts val="1570"/>
              </a:lnSpc>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11" t="0" r="-111" b="0"/>
            </a:stretch>
          </a:blipFill>
        </p:spPr>
      </p:sp>
      <p:grpSp>
        <p:nvGrpSpPr>
          <p:cNvPr name="Group 3" id="3"/>
          <p:cNvGrpSpPr/>
          <p:nvPr/>
        </p:nvGrpSpPr>
        <p:grpSpPr>
          <a:xfrm rot="0">
            <a:off x="-929855" y="-403539"/>
            <a:ext cx="13031377" cy="11141745"/>
            <a:chOff x="0" y="0"/>
            <a:chExt cx="3432132" cy="2934451"/>
          </a:xfrm>
        </p:grpSpPr>
        <p:sp>
          <p:nvSpPr>
            <p:cNvPr name="Freeform 4" id="4"/>
            <p:cNvSpPr/>
            <p:nvPr/>
          </p:nvSpPr>
          <p:spPr>
            <a:xfrm flipH="false" flipV="false" rot="0">
              <a:off x="0" y="0"/>
              <a:ext cx="3432132" cy="2934451"/>
            </a:xfrm>
            <a:custGeom>
              <a:avLst/>
              <a:gdLst/>
              <a:ahLst/>
              <a:cxnLst/>
              <a:rect r="r" b="b" t="t" l="l"/>
              <a:pathLst>
                <a:path h="2934451" w="3432132">
                  <a:moveTo>
                    <a:pt x="0" y="0"/>
                  </a:moveTo>
                  <a:lnTo>
                    <a:pt x="3432132" y="0"/>
                  </a:lnTo>
                  <a:lnTo>
                    <a:pt x="3432132" y="2934451"/>
                  </a:lnTo>
                  <a:lnTo>
                    <a:pt x="0" y="2934451"/>
                  </a:lnTo>
                  <a:close/>
                </a:path>
              </a:pathLst>
            </a:custGeom>
            <a:gradFill rotWithShape="true">
              <a:gsLst>
                <a:gs pos="0">
                  <a:srgbClr val="FFFFFF">
                    <a:alpha val="100000"/>
                  </a:srgbClr>
                </a:gs>
                <a:gs pos="50000">
                  <a:srgbClr val="FFFFFF">
                    <a:alpha val="100000"/>
                  </a:srgbClr>
                </a:gs>
                <a:gs pos="100000">
                  <a:srgbClr val="FFFFFF">
                    <a:alpha val="0"/>
                  </a:srgbClr>
                </a:gs>
              </a:gsLst>
              <a:lin ang="0"/>
            </a:gradFill>
          </p:spPr>
        </p:sp>
        <p:sp>
          <p:nvSpPr>
            <p:cNvPr name="TextBox 5" id="5"/>
            <p:cNvSpPr txBox="true"/>
            <p:nvPr/>
          </p:nvSpPr>
          <p:spPr>
            <a:xfrm>
              <a:off x="0" y="-38100"/>
              <a:ext cx="3432132" cy="2972551"/>
            </a:xfrm>
            <a:prstGeom prst="rect">
              <a:avLst/>
            </a:prstGeom>
          </p:spPr>
          <p:txBody>
            <a:bodyPr anchor="ctr" rtlCol="false" tIns="50800" lIns="50800" bIns="50800" rIns="50800"/>
            <a:lstStyle/>
            <a:p>
              <a:pPr algn="ctr">
                <a:lnSpc>
                  <a:spcPts val="2566"/>
                </a:lnSpc>
              </a:pPr>
            </a:p>
          </p:txBody>
        </p:sp>
      </p:grpSp>
      <p:grpSp>
        <p:nvGrpSpPr>
          <p:cNvPr name="Group 6" id="6"/>
          <p:cNvGrpSpPr/>
          <p:nvPr/>
        </p:nvGrpSpPr>
        <p:grpSpPr>
          <a:xfrm rot="0">
            <a:off x="-929855" y="1417628"/>
            <a:ext cx="22357833" cy="1806182"/>
            <a:chOff x="0" y="0"/>
            <a:chExt cx="5888483" cy="475702"/>
          </a:xfrm>
        </p:grpSpPr>
        <p:sp>
          <p:nvSpPr>
            <p:cNvPr name="Freeform 7" id="7"/>
            <p:cNvSpPr/>
            <p:nvPr/>
          </p:nvSpPr>
          <p:spPr>
            <a:xfrm flipH="false" flipV="false" rot="0">
              <a:off x="0" y="0"/>
              <a:ext cx="5888483" cy="475702"/>
            </a:xfrm>
            <a:custGeom>
              <a:avLst/>
              <a:gdLst/>
              <a:ahLst/>
              <a:cxnLst/>
              <a:rect r="r" b="b" t="t" l="l"/>
              <a:pathLst>
                <a:path h="475702" w="5888483">
                  <a:moveTo>
                    <a:pt x="0" y="0"/>
                  </a:moveTo>
                  <a:lnTo>
                    <a:pt x="5888483" y="0"/>
                  </a:lnTo>
                  <a:lnTo>
                    <a:pt x="5888483" y="475702"/>
                  </a:lnTo>
                  <a:lnTo>
                    <a:pt x="0" y="475702"/>
                  </a:lnTo>
                  <a:close/>
                </a:path>
              </a:pathLst>
            </a:custGeom>
            <a:solidFill>
              <a:srgbClr val="E5E5E5">
                <a:alpha val="64706"/>
              </a:srgbClr>
            </a:solidFill>
          </p:spPr>
        </p:sp>
        <p:sp>
          <p:nvSpPr>
            <p:cNvPr name="TextBox 8" id="8"/>
            <p:cNvSpPr txBox="true"/>
            <p:nvPr/>
          </p:nvSpPr>
          <p:spPr>
            <a:xfrm>
              <a:off x="0" y="19050"/>
              <a:ext cx="5888483" cy="456652"/>
            </a:xfrm>
            <a:prstGeom prst="rect">
              <a:avLst/>
            </a:prstGeom>
          </p:spPr>
          <p:txBody>
            <a:bodyPr anchor="ctr" rtlCol="false" tIns="50800" lIns="50800" bIns="50800" rIns="50800"/>
            <a:lstStyle/>
            <a:p>
              <a:pPr algn="ctr">
                <a:lnSpc>
                  <a:spcPts val="1841"/>
                </a:lnSpc>
              </a:pPr>
            </a:p>
          </p:txBody>
        </p:sp>
      </p:grpSp>
      <p:sp>
        <p:nvSpPr>
          <p:cNvPr name="Freeform 9" id="9"/>
          <p:cNvSpPr/>
          <p:nvPr/>
        </p:nvSpPr>
        <p:spPr>
          <a:xfrm flipH="false" flipV="false" rot="0">
            <a:off x="15333339" y="8481535"/>
            <a:ext cx="846683" cy="484918"/>
          </a:xfrm>
          <a:custGeom>
            <a:avLst/>
            <a:gdLst/>
            <a:ahLst/>
            <a:cxnLst/>
            <a:rect r="r" b="b" t="t" l="l"/>
            <a:pathLst>
              <a:path h="484918" w="846683">
                <a:moveTo>
                  <a:pt x="0" y="0"/>
                </a:moveTo>
                <a:lnTo>
                  <a:pt x="846683" y="0"/>
                </a:lnTo>
                <a:lnTo>
                  <a:pt x="846683" y="484919"/>
                </a:lnTo>
                <a:lnTo>
                  <a:pt x="0" y="48491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10" id="10"/>
          <p:cNvGrpSpPr/>
          <p:nvPr/>
        </p:nvGrpSpPr>
        <p:grpSpPr>
          <a:xfrm rot="0">
            <a:off x="16476765" y="-401139"/>
            <a:ext cx="3493430" cy="3493430"/>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42950" cap="sq">
              <a:solidFill>
                <a:srgbClr val="2C05F2"/>
              </a:solidFill>
              <a:prstDash val="solid"/>
              <a:miter/>
            </a:ln>
          </p:spPr>
        </p:sp>
        <p:sp>
          <p:nvSpPr>
            <p:cNvPr name="TextBox 12" id="12"/>
            <p:cNvSpPr txBox="true"/>
            <p:nvPr/>
          </p:nvSpPr>
          <p:spPr>
            <a:xfrm>
              <a:off x="76200" y="95250"/>
              <a:ext cx="660400" cy="641350"/>
            </a:xfrm>
            <a:prstGeom prst="rect">
              <a:avLst/>
            </a:prstGeom>
          </p:spPr>
          <p:txBody>
            <a:bodyPr anchor="ctr" rtlCol="false" tIns="50800" lIns="50800" bIns="50800" rIns="50800"/>
            <a:lstStyle/>
            <a:p>
              <a:pPr algn="ctr">
                <a:lnSpc>
                  <a:spcPts val="1841"/>
                </a:lnSpc>
              </a:pPr>
            </a:p>
          </p:txBody>
        </p:sp>
      </p:grpSp>
      <p:grpSp>
        <p:nvGrpSpPr>
          <p:cNvPr name="Group 13" id="13"/>
          <p:cNvGrpSpPr/>
          <p:nvPr/>
        </p:nvGrpSpPr>
        <p:grpSpPr>
          <a:xfrm rot="0">
            <a:off x="-2077935" y="7714161"/>
            <a:ext cx="3493430" cy="3493430"/>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42950" cap="sq">
              <a:solidFill>
                <a:srgbClr val="2C05F2"/>
              </a:solidFill>
              <a:prstDash val="solid"/>
              <a:miter/>
            </a:ln>
          </p:spPr>
        </p:sp>
        <p:sp>
          <p:nvSpPr>
            <p:cNvPr name="TextBox 15" id="15"/>
            <p:cNvSpPr txBox="true"/>
            <p:nvPr/>
          </p:nvSpPr>
          <p:spPr>
            <a:xfrm>
              <a:off x="76200" y="95250"/>
              <a:ext cx="660400" cy="641350"/>
            </a:xfrm>
            <a:prstGeom prst="rect">
              <a:avLst/>
            </a:prstGeom>
          </p:spPr>
          <p:txBody>
            <a:bodyPr anchor="ctr" rtlCol="false" tIns="50800" lIns="50800" bIns="50800" rIns="50800"/>
            <a:lstStyle/>
            <a:p>
              <a:pPr algn="ctr">
                <a:lnSpc>
                  <a:spcPts val="1841"/>
                </a:lnSpc>
              </a:pPr>
            </a:p>
          </p:txBody>
        </p:sp>
      </p:grpSp>
      <p:grpSp>
        <p:nvGrpSpPr>
          <p:cNvPr name="Group 16" id="16"/>
          <p:cNvGrpSpPr>
            <a:grpSpLocks noChangeAspect="true"/>
          </p:cNvGrpSpPr>
          <p:nvPr/>
        </p:nvGrpSpPr>
        <p:grpSpPr>
          <a:xfrm rot="0">
            <a:off x="14192611" y="4216889"/>
            <a:ext cx="3919938" cy="3919938"/>
            <a:chOff x="0" y="0"/>
            <a:chExt cx="14840029" cy="14840029"/>
          </a:xfrm>
        </p:grpSpPr>
        <p:sp>
          <p:nvSpPr>
            <p:cNvPr name="Freeform 17" id="17"/>
            <p:cNvSpPr/>
            <p:nvPr/>
          </p:nvSpPr>
          <p:spPr>
            <a:xfrm flipH="false" flipV="false" rot="0">
              <a:off x="-366471" y="-11891"/>
              <a:ext cx="15572971" cy="14863810"/>
            </a:xfrm>
            <a:custGeom>
              <a:avLst/>
              <a:gdLst/>
              <a:ahLst/>
              <a:cxnLst/>
              <a:rect r="r" b="b" t="t" l="l"/>
              <a:pathLst>
                <a:path h="14863810" w="15572971">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solidFill>
              <a:srgbClr val="2C05F2"/>
            </a:solidFill>
          </p:spPr>
        </p:sp>
        <p:sp>
          <p:nvSpPr>
            <p:cNvPr name="Freeform 18" id="18"/>
            <p:cNvSpPr/>
            <p:nvPr/>
          </p:nvSpPr>
          <p:spPr>
            <a:xfrm flipH="false" flipV="false" rot="0">
              <a:off x="-156193" y="188812"/>
              <a:ext cx="15152415" cy="14462405"/>
            </a:xfrm>
            <a:custGeom>
              <a:avLst/>
              <a:gdLst/>
              <a:ahLst/>
              <a:cxnLst/>
              <a:rect r="r" b="b" t="t" l="l"/>
              <a:pathLst>
                <a:path h="14462405" w="1515241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FFFFFF"/>
            </a:solidFill>
          </p:spPr>
        </p:sp>
        <p:sp>
          <p:nvSpPr>
            <p:cNvPr name="Freeform 19" id="19"/>
            <p:cNvSpPr/>
            <p:nvPr/>
          </p:nvSpPr>
          <p:spPr>
            <a:xfrm flipH="false" flipV="false" rot="0">
              <a:off x="223301" y="551024"/>
              <a:ext cx="14393427" cy="13737979"/>
            </a:xfrm>
            <a:custGeom>
              <a:avLst/>
              <a:gdLst/>
              <a:ahLst/>
              <a:cxnLst/>
              <a:rect r="r" b="b" t="t" l="l"/>
              <a:pathLst>
                <a:path h="13737979" w="14393427">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5"/>
              <a:stretch>
                <a:fillRect l="-38661" t="0" r="-38661" b="0"/>
              </a:stretch>
            </a:blipFill>
          </p:spPr>
        </p:sp>
      </p:grpSp>
      <p:grpSp>
        <p:nvGrpSpPr>
          <p:cNvPr name="Group 20" id="20"/>
          <p:cNvGrpSpPr>
            <a:grpSpLocks noChangeAspect="true"/>
          </p:cNvGrpSpPr>
          <p:nvPr/>
        </p:nvGrpSpPr>
        <p:grpSpPr>
          <a:xfrm rot="0">
            <a:off x="15333339" y="1570936"/>
            <a:ext cx="3042711" cy="3042711"/>
            <a:chOff x="0" y="0"/>
            <a:chExt cx="14840029" cy="14840029"/>
          </a:xfrm>
        </p:grpSpPr>
        <p:sp>
          <p:nvSpPr>
            <p:cNvPr name="Freeform 21" id="21"/>
            <p:cNvSpPr/>
            <p:nvPr/>
          </p:nvSpPr>
          <p:spPr>
            <a:xfrm flipH="false" flipV="false" rot="0">
              <a:off x="-366471" y="-11891"/>
              <a:ext cx="15572971" cy="14863810"/>
            </a:xfrm>
            <a:custGeom>
              <a:avLst/>
              <a:gdLst/>
              <a:ahLst/>
              <a:cxnLst/>
              <a:rect r="r" b="b" t="t" l="l"/>
              <a:pathLst>
                <a:path h="14863810" w="15572971">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solidFill>
              <a:srgbClr val="2C05F2"/>
            </a:solidFill>
          </p:spPr>
        </p:sp>
        <p:sp>
          <p:nvSpPr>
            <p:cNvPr name="Freeform 22" id="22"/>
            <p:cNvSpPr/>
            <p:nvPr/>
          </p:nvSpPr>
          <p:spPr>
            <a:xfrm flipH="false" flipV="false" rot="0">
              <a:off x="-156193" y="188812"/>
              <a:ext cx="15152415" cy="14462405"/>
            </a:xfrm>
            <a:custGeom>
              <a:avLst/>
              <a:gdLst/>
              <a:ahLst/>
              <a:cxnLst/>
              <a:rect r="r" b="b" t="t" l="l"/>
              <a:pathLst>
                <a:path h="14462405" w="1515241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FFFFFF"/>
            </a:solidFill>
          </p:spPr>
        </p:sp>
        <p:sp>
          <p:nvSpPr>
            <p:cNvPr name="Freeform 23" id="23"/>
            <p:cNvSpPr/>
            <p:nvPr/>
          </p:nvSpPr>
          <p:spPr>
            <a:xfrm flipH="false" flipV="false" rot="0">
              <a:off x="223301" y="551024"/>
              <a:ext cx="14393427" cy="13737979"/>
            </a:xfrm>
            <a:custGeom>
              <a:avLst/>
              <a:gdLst/>
              <a:ahLst/>
              <a:cxnLst/>
              <a:rect r="r" b="b" t="t" l="l"/>
              <a:pathLst>
                <a:path h="13737979" w="14393427">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6"/>
              <a:stretch>
                <a:fillRect l="-38887" t="0" r="-38887" b="0"/>
              </a:stretch>
            </a:blipFill>
          </p:spPr>
        </p:sp>
      </p:grpSp>
      <p:grpSp>
        <p:nvGrpSpPr>
          <p:cNvPr name="Group 24" id="24"/>
          <p:cNvGrpSpPr/>
          <p:nvPr/>
        </p:nvGrpSpPr>
        <p:grpSpPr>
          <a:xfrm rot="0">
            <a:off x="365246" y="3318740"/>
            <a:ext cx="663454" cy="663454"/>
            <a:chOff x="0" y="0"/>
            <a:chExt cx="812800" cy="812800"/>
          </a:xfrm>
        </p:grpSpPr>
        <p:sp>
          <p:nvSpPr>
            <p:cNvPr name="Freeform 25" id="2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00025" cap="sq">
              <a:solidFill>
                <a:srgbClr val="2C05F2"/>
              </a:solidFill>
              <a:prstDash val="solid"/>
              <a:miter/>
            </a:ln>
          </p:spPr>
        </p:sp>
        <p:sp>
          <p:nvSpPr>
            <p:cNvPr name="TextBox 26" id="26"/>
            <p:cNvSpPr txBox="true"/>
            <p:nvPr/>
          </p:nvSpPr>
          <p:spPr>
            <a:xfrm>
              <a:off x="76200" y="95250"/>
              <a:ext cx="660400" cy="641350"/>
            </a:xfrm>
            <a:prstGeom prst="rect">
              <a:avLst/>
            </a:prstGeom>
          </p:spPr>
          <p:txBody>
            <a:bodyPr anchor="ctr" rtlCol="false" tIns="50800" lIns="50800" bIns="50800" rIns="50800"/>
            <a:lstStyle/>
            <a:p>
              <a:pPr algn="ctr">
                <a:lnSpc>
                  <a:spcPts val="1841"/>
                </a:lnSpc>
              </a:pPr>
            </a:p>
          </p:txBody>
        </p:sp>
      </p:grpSp>
      <p:sp>
        <p:nvSpPr>
          <p:cNvPr name="Freeform 27" id="27"/>
          <p:cNvSpPr/>
          <p:nvPr/>
        </p:nvSpPr>
        <p:spPr>
          <a:xfrm flipH="false" flipV="false" rot="4627058">
            <a:off x="4680171" y="4904142"/>
            <a:ext cx="610579" cy="1518185"/>
          </a:xfrm>
          <a:custGeom>
            <a:avLst/>
            <a:gdLst/>
            <a:ahLst/>
            <a:cxnLst/>
            <a:rect r="r" b="b" t="t" l="l"/>
            <a:pathLst>
              <a:path h="1518185" w="610579">
                <a:moveTo>
                  <a:pt x="0" y="0"/>
                </a:moveTo>
                <a:lnTo>
                  <a:pt x="610579" y="0"/>
                </a:lnTo>
                <a:lnTo>
                  <a:pt x="610579" y="1518186"/>
                </a:lnTo>
                <a:lnTo>
                  <a:pt x="0" y="151818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28" id="28"/>
          <p:cNvSpPr/>
          <p:nvPr/>
        </p:nvSpPr>
        <p:spPr>
          <a:xfrm flipH="false" flipV="false" rot="0">
            <a:off x="1137252" y="4080390"/>
            <a:ext cx="11301259" cy="2231999"/>
          </a:xfrm>
          <a:custGeom>
            <a:avLst/>
            <a:gdLst/>
            <a:ahLst/>
            <a:cxnLst/>
            <a:rect r="r" b="b" t="t" l="l"/>
            <a:pathLst>
              <a:path h="2231999" w="11301259">
                <a:moveTo>
                  <a:pt x="0" y="0"/>
                </a:moveTo>
                <a:lnTo>
                  <a:pt x="11301259" y="0"/>
                </a:lnTo>
                <a:lnTo>
                  <a:pt x="11301259" y="2231999"/>
                </a:lnTo>
                <a:lnTo>
                  <a:pt x="0" y="2231999"/>
                </a:lnTo>
                <a:lnTo>
                  <a:pt x="0" y="0"/>
                </a:lnTo>
                <a:close/>
              </a:path>
            </a:pathLst>
          </a:custGeom>
          <a:blipFill>
            <a:blip r:embed="rId9"/>
            <a:stretch>
              <a:fillRect l="0" t="0" r="0" b="0"/>
            </a:stretch>
          </a:blipFill>
        </p:spPr>
      </p:sp>
      <p:sp>
        <p:nvSpPr>
          <p:cNvPr name="Freeform 29" id="29"/>
          <p:cNvSpPr/>
          <p:nvPr/>
        </p:nvSpPr>
        <p:spPr>
          <a:xfrm flipH="false" flipV="false" rot="0">
            <a:off x="7834159" y="6512414"/>
            <a:ext cx="4604351" cy="3434797"/>
          </a:xfrm>
          <a:custGeom>
            <a:avLst/>
            <a:gdLst/>
            <a:ahLst/>
            <a:cxnLst/>
            <a:rect r="r" b="b" t="t" l="l"/>
            <a:pathLst>
              <a:path h="3434797" w="4604351">
                <a:moveTo>
                  <a:pt x="0" y="0"/>
                </a:moveTo>
                <a:lnTo>
                  <a:pt x="4604352" y="0"/>
                </a:lnTo>
                <a:lnTo>
                  <a:pt x="4604352" y="3434797"/>
                </a:lnTo>
                <a:lnTo>
                  <a:pt x="0" y="3434797"/>
                </a:lnTo>
                <a:lnTo>
                  <a:pt x="0" y="0"/>
                </a:lnTo>
                <a:close/>
              </a:path>
            </a:pathLst>
          </a:custGeom>
          <a:blipFill>
            <a:blip r:embed="rId10"/>
            <a:stretch>
              <a:fillRect l="0" t="0" r="0" b="0"/>
            </a:stretch>
          </a:blipFill>
        </p:spPr>
      </p:sp>
      <p:sp>
        <p:nvSpPr>
          <p:cNvPr name="Freeform 30" id="30"/>
          <p:cNvSpPr/>
          <p:nvPr/>
        </p:nvSpPr>
        <p:spPr>
          <a:xfrm flipH="true" flipV="false" rot="0">
            <a:off x="12655615" y="5337581"/>
            <a:ext cx="1317921" cy="2376580"/>
          </a:xfrm>
          <a:custGeom>
            <a:avLst/>
            <a:gdLst/>
            <a:ahLst/>
            <a:cxnLst/>
            <a:rect r="r" b="b" t="t" l="l"/>
            <a:pathLst>
              <a:path h="2376580" w="1317921">
                <a:moveTo>
                  <a:pt x="1317921" y="0"/>
                </a:moveTo>
                <a:lnTo>
                  <a:pt x="0" y="0"/>
                </a:lnTo>
                <a:lnTo>
                  <a:pt x="0" y="2376580"/>
                </a:lnTo>
                <a:lnTo>
                  <a:pt x="1317921" y="2376580"/>
                </a:lnTo>
                <a:lnTo>
                  <a:pt x="1317921"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31" id="31"/>
          <p:cNvSpPr txBox="true"/>
          <p:nvPr/>
        </p:nvSpPr>
        <p:spPr>
          <a:xfrm rot="0">
            <a:off x="8837710" y="924609"/>
            <a:ext cx="861992" cy="243400"/>
          </a:xfrm>
          <a:prstGeom prst="rect">
            <a:avLst/>
          </a:prstGeom>
        </p:spPr>
        <p:txBody>
          <a:bodyPr anchor="t" rtlCol="false" tIns="0" lIns="0" bIns="0" rIns="0">
            <a:spAutoFit/>
          </a:bodyPr>
          <a:lstStyle/>
          <a:p>
            <a:pPr algn="l">
              <a:lnSpc>
                <a:spcPts val="1841"/>
              </a:lnSpc>
            </a:pPr>
            <a:r>
              <a:rPr lang="en-US" b="true" sz="1737">
                <a:solidFill>
                  <a:srgbClr val="000000"/>
                </a:solidFill>
                <a:latin typeface="Montserrat Semi-Bold"/>
                <a:ea typeface="Montserrat Semi-Bold"/>
                <a:cs typeface="Montserrat Semi-Bold"/>
                <a:sym typeface="Montserrat Semi-Bold"/>
              </a:rPr>
              <a:t>HOME</a:t>
            </a:r>
          </a:p>
        </p:txBody>
      </p:sp>
      <p:sp>
        <p:nvSpPr>
          <p:cNvPr name="TextBox 32" id="32"/>
          <p:cNvSpPr txBox="true"/>
          <p:nvPr/>
        </p:nvSpPr>
        <p:spPr>
          <a:xfrm rot="0">
            <a:off x="10459026" y="926237"/>
            <a:ext cx="1979485" cy="240442"/>
          </a:xfrm>
          <a:prstGeom prst="rect">
            <a:avLst/>
          </a:prstGeom>
        </p:spPr>
        <p:txBody>
          <a:bodyPr anchor="t" rtlCol="false" tIns="0" lIns="0" bIns="0" rIns="0">
            <a:spAutoFit/>
          </a:bodyPr>
          <a:lstStyle/>
          <a:p>
            <a:pPr algn="ctr">
              <a:lnSpc>
                <a:spcPts val="1841"/>
              </a:lnSpc>
            </a:pPr>
            <a:r>
              <a:rPr lang="en-US" b="true" sz="1737">
                <a:solidFill>
                  <a:srgbClr val="000000"/>
                </a:solidFill>
                <a:latin typeface="Montserrat Semi-Bold"/>
                <a:ea typeface="Montserrat Semi-Bold"/>
                <a:cs typeface="Montserrat Semi-Bold"/>
                <a:sym typeface="Montserrat Semi-Bold"/>
              </a:rPr>
              <a:t>ABOUT</a:t>
            </a:r>
          </a:p>
        </p:txBody>
      </p:sp>
      <p:sp>
        <p:nvSpPr>
          <p:cNvPr name="TextBox 33" id="33"/>
          <p:cNvSpPr txBox="true"/>
          <p:nvPr/>
        </p:nvSpPr>
        <p:spPr>
          <a:xfrm rot="0">
            <a:off x="12958014" y="926237"/>
            <a:ext cx="1372452" cy="240442"/>
          </a:xfrm>
          <a:prstGeom prst="rect">
            <a:avLst/>
          </a:prstGeom>
        </p:spPr>
        <p:txBody>
          <a:bodyPr anchor="t" rtlCol="false" tIns="0" lIns="0" bIns="0" rIns="0">
            <a:spAutoFit/>
          </a:bodyPr>
          <a:lstStyle/>
          <a:p>
            <a:pPr algn="ctr">
              <a:lnSpc>
                <a:spcPts val="1841"/>
              </a:lnSpc>
            </a:pPr>
            <a:r>
              <a:rPr lang="en-US" b="true" sz="1737">
                <a:solidFill>
                  <a:srgbClr val="000000"/>
                </a:solidFill>
                <a:latin typeface="Montserrat Semi-Bold"/>
                <a:ea typeface="Montserrat Semi-Bold"/>
                <a:cs typeface="Montserrat Semi-Bold"/>
                <a:sym typeface="Montserrat Semi-Bold"/>
              </a:rPr>
              <a:t>CONTENT</a:t>
            </a:r>
          </a:p>
        </p:txBody>
      </p:sp>
      <p:sp>
        <p:nvSpPr>
          <p:cNvPr name="TextBox 34" id="34"/>
          <p:cNvSpPr txBox="true"/>
          <p:nvPr/>
        </p:nvSpPr>
        <p:spPr>
          <a:xfrm rot="0">
            <a:off x="14951914" y="916525"/>
            <a:ext cx="1372452" cy="243400"/>
          </a:xfrm>
          <a:prstGeom prst="rect">
            <a:avLst/>
          </a:prstGeom>
        </p:spPr>
        <p:txBody>
          <a:bodyPr anchor="t" rtlCol="false" tIns="0" lIns="0" bIns="0" rIns="0">
            <a:spAutoFit/>
          </a:bodyPr>
          <a:lstStyle/>
          <a:p>
            <a:pPr algn="l">
              <a:lnSpc>
                <a:spcPts val="1841"/>
              </a:lnSpc>
            </a:pPr>
            <a:r>
              <a:rPr lang="en-US" b="true" sz="1737">
                <a:solidFill>
                  <a:srgbClr val="000000"/>
                </a:solidFill>
                <a:latin typeface="Montserrat Semi-Bold"/>
                <a:ea typeface="Montserrat Semi-Bold"/>
                <a:cs typeface="Montserrat Semi-Bold"/>
                <a:sym typeface="Montserrat Semi-Bold"/>
              </a:rPr>
              <a:t>CONTACT </a:t>
            </a:r>
          </a:p>
        </p:txBody>
      </p:sp>
      <p:sp>
        <p:nvSpPr>
          <p:cNvPr name="TextBox 35" id="35"/>
          <p:cNvSpPr txBox="true"/>
          <p:nvPr/>
        </p:nvSpPr>
        <p:spPr>
          <a:xfrm rot="0">
            <a:off x="9577988" y="1892031"/>
            <a:ext cx="5047068" cy="943100"/>
          </a:xfrm>
          <a:prstGeom prst="rect">
            <a:avLst/>
          </a:prstGeom>
        </p:spPr>
        <p:txBody>
          <a:bodyPr anchor="t" rtlCol="false" tIns="0" lIns="0" bIns="0" rIns="0">
            <a:spAutoFit/>
          </a:bodyPr>
          <a:lstStyle/>
          <a:p>
            <a:pPr algn="l">
              <a:lnSpc>
                <a:spcPts val="7175"/>
              </a:lnSpc>
            </a:pPr>
            <a:r>
              <a:rPr lang="en-US" sz="6768" b="true">
                <a:solidFill>
                  <a:srgbClr val="000000"/>
                </a:solidFill>
                <a:latin typeface="Montserrat Semi-Bold"/>
                <a:ea typeface="Montserrat Semi-Bold"/>
                <a:cs typeface="Montserrat Semi-Bold"/>
                <a:sym typeface="Montserrat Semi-Bold"/>
              </a:rPr>
              <a:t>Handling</a:t>
            </a:r>
          </a:p>
        </p:txBody>
      </p:sp>
      <p:sp>
        <p:nvSpPr>
          <p:cNvPr name="TextBox 36" id="36"/>
          <p:cNvSpPr txBox="true"/>
          <p:nvPr/>
        </p:nvSpPr>
        <p:spPr>
          <a:xfrm rot="0">
            <a:off x="2865196" y="1870182"/>
            <a:ext cx="6743808" cy="1851572"/>
          </a:xfrm>
          <a:prstGeom prst="rect">
            <a:avLst/>
          </a:prstGeom>
        </p:spPr>
        <p:txBody>
          <a:bodyPr anchor="t" rtlCol="false" tIns="0" lIns="0" bIns="0" rIns="0">
            <a:spAutoFit/>
          </a:bodyPr>
          <a:lstStyle/>
          <a:p>
            <a:pPr algn="l">
              <a:lnSpc>
                <a:spcPts val="7175"/>
              </a:lnSpc>
            </a:pPr>
            <a:r>
              <a:rPr lang="en-US" sz="6768" b="true">
                <a:solidFill>
                  <a:srgbClr val="2C6AD3"/>
                </a:solidFill>
                <a:latin typeface="Montserrat Heavy"/>
                <a:ea typeface="Montserrat Heavy"/>
                <a:cs typeface="Montserrat Heavy"/>
                <a:sym typeface="Montserrat Heavy"/>
              </a:rPr>
              <a:t>Missing Value </a:t>
            </a:r>
          </a:p>
          <a:p>
            <a:pPr algn="l">
              <a:lnSpc>
                <a:spcPts val="7175"/>
              </a:lnSpc>
            </a:pPr>
          </a:p>
        </p:txBody>
      </p:sp>
      <p:sp>
        <p:nvSpPr>
          <p:cNvPr name="TextBox 37" id="37"/>
          <p:cNvSpPr txBox="true"/>
          <p:nvPr/>
        </p:nvSpPr>
        <p:spPr>
          <a:xfrm rot="0">
            <a:off x="1170786" y="3461934"/>
            <a:ext cx="6096213" cy="415165"/>
          </a:xfrm>
          <a:prstGeom prst="rect">
            <a:avLst/>
          </a:prstGeom>
        </p:spPr>
        <p:txBody>
          <a:bodyPr anchor="t" rtlCol="false" tIns="0" lIns="0" bIns="0" rIns="0">
            <a:spAutoFit/>
          </a:bodyPr>
          <a:lstStyle/>
          <a:p>
            <a:pPr algn="l">
              <a:lnSpc>
                <a:spcPts val="3172"/>
              </a:lnSpc>
            </a:pPr>
            <a:r>
              <a:rPr lang="en-US" sz="2992" b="true">
                <a:solidFill>
                  <a:srgbClr val="2C05F2"/>
                </a:solidFill>
                <a:latin typeface="Montserrat Ultra-Bold"/>
                <a:ea typeface="Montserrat Ultra-Bold"/>
                <a:cs typeface="Montserrat Ultra-Bold"/>
                <a:sym typeface="Montserrat Ultra-Bold"/>
              </a:rPr>
              <a:t>Handling Missing Value</a:t>
            </a:r>
          </a:p>
        </p:txBody>
      </p:sp>
      <p:sp>
        <p:nvSpPr>
          <p:cNvPr name="TextBox 38" id="38"/>
          <p:cNvSpPr txBox="true"/>
          <p:nvPr/>
        </p:nvSpPr>
        <p:spPr>
          <a:xfrm rot="0">
            <a:off x="1137252" y="6493869"/>
            <a:ext cx="6877260" cy="2440583"/>
          </a:xfrm>
          <a:prstGeom prst="rect">
            <a:avLst/>
          </a:prstGeom>
        </p:spPr>
        <p:txBody>
          <a:bodyPr anchor="t" rtlCol="false" tIns="0" lIns="0" bIns="0" rIns="0">
            <a:spAutoFit/>
          </a:bodyPr>
          <a:lstStyle/>
          <a:p>
            <a:pPr algn="l">
              <a:lnSpc>
                <a:spcPts val="2174"/>
              </a:lnSpc>
            </a:pPr>
            <a:r>
              <a:rPr lang="en-US" sz="1782">
                <a:solidFill>
                  <a:srgbClr val="000000"/>
                </a:solidFill>
                <a:latin typeface="Montserrat"/>
                <a:ea typeface="Montserrat"/>
                <a:cs typeface="Montserrat"/>
                <a:sym typeface="Montserrat"/>
              </a:rPr>
              <a:t>Kode ini mengatasi nilai yang hilang (missing values) dengan strategi berbeda berdasarkan tipe data kolom:</a:t>
            </a:r>
          </a:p>
          <a:p>
            <a:pPr algn="l" marL="384874" indent="-192437" lvl="1">
              <a:lnSpc>
                <a:spcPts val="2174"/>
              </a:lnSpc>
              <a:buAutoNum type="arabicPeriod" startAt="1"/>
            </a:pPr>
            <a:r>
              <a:rPr lang="en-US" sz="1782">
                <a:solidFill>
                  <a:srgbClr val="000000"/>
                </a:solidFill>
                <a:latin typeface="Montserrat"/>
                <a:ea typeface="Montserrat"/>
                <a:cs typeface="Montserrat"/>
                <a:sym typeface="Montserrat"/>
              </a:rPr>
              <a:t>Untuk kolom bertipe objek (kategori): Nilai yang hilang diisi dengan mode (nilai yang paling sering muncul) menggunakan fillna(data[column].mode()[0]).</a:t>
            </a:r>
          </a:p>
          <a:p>
            <a:pPr algn="l" marL="384874" indent="-192437" lvl="1">
              <a:lnSpc>
                <a:spcPts val="2174"/>
              </a:lnSpc>
              <a:buAutoNum type="arabicPeriod" startAt="1"/>
            </a:pPr>
            <a:r>
              <a:rPr lang="en-US" sz="1782">
                <a:solidFill>
                  <a:srgbClr val="000000"/>
                </a:solidFill>
                <a:latin typeface="Montserrat"/>
                <a:ea typeface="Montserrat"/>
                <a:cs typeface="Montserrat"/>
                <a:sym typeface="Montserrat"/>
              </a:rPr>
              <a:t>U</a:t>
            </a:r>
            <a:r>
              <a:rPr lang="en-US" sz="1782">
                <a:solidFill>
                  <a:srgbClr val="000000"/>
                </a:solidFill>
                <a:latin typeface="Montserrat"/>
                <a:ea typeface="Montserrat"/>
                <a:cs typeface="Montserrat"/>
                <a:sym typeface="Montserrat"/>
              </a:rPr>
              <a:t>ntuk kolom numerik: Nilai yang hilang diisi dengan median (nilai tengah) menggunakan fillna(data[column].median()).</a:t>
            </a:r>
          </a:p>
          <a:p>
            <a:pPr algn="l">
              <a:lnSpc>
                <a:spcPts val="2174"/>
              </a:lnSpc>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929855" y="-403539"/>
            <a:ext cx="13031377" cy="11141745"/>
            <a:chOff x="0" y="0"/>
            <a:chExt cx="3432132" cy="2934451"/>
          </a:xfrm>
        </p:grpSpPr>
        <p:sp>
          <p:nvSpPr>
            <p:cNvPr name="Freeform 4" id="4"/>
            <p:cNvSpPr/>
            <p:nvPr/>
          </p:nvSpPr>
          <p:spPr>
            <a:xfrm flipH="false" flipV="false" rot="0">
              <a:off x="0" y="0"/>
              <a:ext cx="3432132" cy="2934451"/>
            </a:xfrm>
            <a:custGeom>
              <a:avLst/>
              <a:gdLst/>
              <a:ahLst/>
              <a:cxnLst/>
              <a:rect r="r" b="b" t="t" l="l"/>
              <a:pathLst>
                <a:path h="2934451" w="3432132">
                  <a:moveTo>
                    <a:pt x="0" y="0"/>
                  </a:moveTo>
                  <a:lnTo>
                    <a:pt x="3432132" y="0"/>
                  </a:lnTo>
                  <a:lnTo>
                    <a:pt x="3432132" y="2934451"/>
                  </a:lnTo>
                  <a:lnTo>
                    <a:pt x="0" y="2934451"/>
                  </a:lnTo>
                  <a:close/>
                </a:path>
              </a:pathLst>
            </a:custGeom>
            <a:gradFill rotWithShape="true">
              <a:gsLst>
                <a:gs pos="0">
                  <a:srgbClr val="FFFFFF">
                    <a:alpha val="100000"/>
                  </a:srgbClr>
                </a:gs>
                <a:gs pos="50000">
                  <a:srgbClr val="FFFFFF">
                    <a:alpha val="100000"/>
                  </a:srgbClr>
                </a:gs>
                <a:gs pos="100000">
                  <a:srgbClr val="FFFFFF">
                    <a:alpha val="0"/>
                  </a:srgbClr>
                </a:gs>
              </a:gsLst>
              <a:lin ang="0"/>
            </a:gradFill>
          </p:spPr>
        </p:sp>
        <p:sp>
          <p:nvSpPr>
            <p:cNvPr name="TextBox 5" id="5"/>
            <p:cNvSpPr txBox="true"/>
            <p:nvPr/>
          </p:nvSpPr>
          <p:spPr>
            <a:xfrm>
              <a:off x="0" y="-38100"/>
              <a:ext cx="3432132" cy="2972551"/>
            </a:xfrm>
            <a:prstGeom prst="rect">
              <a:avLst/>
            </a:prstGeom>
          </p:spPr>
          <p:txBody>
            <a:bodyPr anchor="ctr" rtlCol="false" tIns="50800" lIns="50800" bIns="50800" rIns="50800"/>
            <a:lstStyle/>
            <a:p>
              <a:pPr algn="ctr">
                <a:lnSpc>
                  <a:spcPts val="2566"/>
                </a:lnSpc>
              </a:pPr>
            </a:p>
          </p:txBody>
        </p:sp>
      </p:grpSp>
      <p:sp>
        <p:nvSpPr>
          <p:cNvPr name="TextBox 6" id="6"/>
          <p:cNvSpPr txBox="true"/>
          <p:nvPr/>
        </p:nvSpPr>
        <p:spPr>
          <a:xfrm rot="0">
            <a:off x="8837710" y="924609"/>
            <a:ext cx="861992" cy="243400"/>
          </a:xfrm>
          <a:prstGeom prst="rect">
            <a:avLst/>
          </a:prstGeom>
        </p:spPr>
        <p:txBody>
          <a:bodyPr anchor="t" rtlCol="false" tIns="0" lIns="0" bIns="0" rIns="0">
            <a:spAutoFit/>
          </a:bodyPr>
          <a:lstStyle/>
          <a:p>
            <a:pPr algn="l">
              <a:lnSpc>
                <a:spcPts val="1841"/>
              </a:lnSpc>
            </a:pPr>
            <a:r>
              <a:rPr lang="en-US" b="true" sz="1737">
                <a:solidFill>
                  <a:srgbClr val="000000"/>
                </a:solidFill>
                <a:latin typeface="Montserrat Semi-Bold"/>
                <a:ea typeface="Montserrat Semi-Bold"/>
                <a:cs typeface="Montserrat Semi-Bold"/>
                <a:sym typeface="Montserrat Semi-Bold"/>
              </a:rPr>
              <a:t>HOME</a:t>
            </a:r>
          </a:p>
        </p:txBody>
      </p:sp>
      <p:sp>
        <p:nvSpPr>
          <p:cNvPr name="TextBox 7" id="7"/>
          <p:cNvSpPr txBox="true"/>
          <p:nvPr/>
        </p:nvSpPr>
        <p:spPr>
          <a:xfrm rot="0">
            <a:off x="10459026" y="926237"/>
            <a:ext cx="1979485" cy="240442"/>
          </a:xfrm>
          <a:prstGeom prst="rect">
            <a:avLst/>
          </a:prstGeom>
        </p:spPr>
        <p:txBody>
          <a:bodyPr anchor="t" rtlCol="false" tIns="0" lIns="0" bIns="0" rIns="0">
            <a:spAutoFit/>
          </a:bodyPr>
          <a:lstStyle/>
          <a:p>
            <a:pPr algn="ctr">
              <a:lnSpc>
                <a:spcPts val="1841"/>
              </a:lnSpc>
            </a:pPr>
            <a:r>
              <a:rPr lang="en-US" b="true" sz="1737">
                <a:solidFill>
                  <a:srgbClr val="000000"/>
                </a:solidFill>
                <a:latin typeface="Montserrat Semi-Bold"/>
                <a:ea typeface="Montserrat Semi-Bold"/>
                <a:cs typeface="Montserrat Semi-Bold"/>
                <a:sym typeface="Montserrat Semi-Bold"/>
              </a:rPr>
              <a:t>ABOUT</a:t>
            </a:r>
          </a:p>
        </p:txBody>
      </p:sp>
      <p:sp>
        <p:nvSpPr>
          <p:cNvPr name="TextBox 8" id="8"/>
          <p:cNvSpPr txBox="true"/>
          <p:nvPr/>
        </p:nvSpPr>
        <p:spPr>
          <a:xfrm rot="0">
            <a:off x="12958014" y="926237"/>
            <a:ext cx="1372452" cy="240442"/>
          </a:xfrm>
          <a:prstGeom prst="rect">
            <a:avLst/>
          </a:prstGeom>
        </p:spPr>
        <p:txBody>
          <a:bodyPr anchor="t" rtlCol="false" tIns="0" lIns="0" bIns="0" rIns="0">
            <a:spAutoFit/>
          </a:bodyPr>
          <a:lstStyle/>
          <a:p>
            <a:pPr algn="ctr">
              <a:lnSpc>
                <a:spcPts val="1841"/>
              </a:lnSpc>
            </a:pPr>
            <a:r>
              <a:rPr lang="en-US" b="true" sz="1737">
                <a:solidFill>
                  <a:srgbClr val="000000"/>
                </a:solidFill>
                <a:latin typeface="Montserrat Semi-Bold"/>
                <a:ea typeface="Montserrat Semi-Bold"/>
                <a:cs typeface="Montserrat Semi-Bold"/>
                <a:sym typeface="Montserrat Semi-Bold"/>
              </a:rPr>
              <a:t>CONTENT</a:t>
            </a:r>
          </a:p>
        </p:txBody>
      </p:sp>
      <p:sp>
        <p:nvSpPr>
          <p:cNvPr name="TextBox 9" id="9"/>
          <p:cNvSpPr txBox="true"/>
          <p:nvPr/>
        </p:nvSpPr>
        <p:spPr>
          <a:xfrm rot="0">
            <a:off x="14951914" y="916525"/>
            <a:ext cx="1372452" cy="243400"/>
          </a:xfrm>
          <a:prstGeom prst="rect">
            <a:avLst/>
          </a:prstGeom>
        </p:spPr>
        <p:txBody>
          <a:bodyPr anchor="t" rtlCol="false" tIns="0" lIns="0" bIns="0" rIns="0">
            <a:spAutoFit/>
          </a:bodyPr>
          <a:lstStyle/>
          <a:p>
            <a:pPr algn="l">
              <a:lnSpc>
                <a:spcPts val="1841"/>
              </a:lnSpc>
            </a:pPr>
            <a:r>
              <a:rPr lang="en-US" b="true" sz="1737">
                <a:solidFill>
                  <a:srgbClr val="000000"/>
                </a:solidFill>
                <a:latin typeface="Montserrat Semi-Bold"/>
                <a:ea typeface="Montserrat Semi-Bold"/>
                <a:cs typeface="Montserrat Semi-Bold"/>
                <a:sym typeface="Montserrat Semi-Bold"/>
              </a:rPr>
              <a:t>CONTACT </a:t>
            </a:r>
          </a:p>
        </p:txBody>
      </p:sp>
      <p:sp>
        <p:nvSpPr>
          <p:cNvPr name="Freeform 10" id="10"/>
          <p:cNvSpPr/>
          <p:nvPr/>
        </p:nvSpPr>
        <p:spPr>
          <a:xfrm flipH="false" flipV="false" rot="0">
            <a:off x="15333339" y="8481535"/>
            <a:ext cx="846683" cy="484918"/>
          </a:xfrm>
          <a:custGeom>
            <a:avLst/>
            <a:gdLst/>
            <a:ahLst/>
            <a:cxnLst/>
            <a:rect r="r" b="b" t="t" l="l"/>
            <a:pathLst>
              <a:path h="484918" w="846683">
                <a:moveTo>
                  <a:pt x="0" y="0"/>
                </a:moveTo>
                <a:lnTo>
                  <a:pt x="846683" y="0"/>
                </a:lnTo>
                <a:lnTo>
                  <a:pt x="846683" y="484919"/>
                </a:lnTo>
                <a:lnTo>
                  <a:pt x="0" y="48491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1" id="11"/>
          <p:cNvSpPr txBox="true"/>
          <p:nvPr/>
        </p:nvSpPr>
        <p:spPr>
          <a:xfrm rot="0">
            <a:off x="7671802" y="4995757"/>
            <a:ext cx="9391871" cy="943100"/>
          </a:xfrm>
          <a:prstGeom prst="rect">
            <a:avLst/>
          </a:prstGeom>
        </p:spPr>
        <p:txBody>
          <a:bodyPr anchor="t" rtlCol="false" tIns="0" lIns="0" bIns="0" rIns="0">
            <a:spAutoFit/>
          </a:bodyPr>
          <a:lstStyle/>
          <a:p>
            <a:pPr algn="l">
              <a:lnSpc>
                <a:spcPts val="7175"/>
              </a:lnSpc>
            </a:pPr>
            <a:r>
              <a:rPr lang="en-US" sz="6768" b="true">
                <a:solidFill>
                  <a:srgbClr val="000000"/>
                </a:solidFill>
                <a:latin typeface="Montserrat Semi-Bold"/>
                <a:ea typeface="Montserrat Semi-Bold"/>
                <a:cs typeface="Montserrat Semi-Bold"/>
                <a:sym typeface="Montserrat Semi-Bold"/>
              </a:rPr>
              <a:t>Data</a:t>
            </a:r>
          </a:p>
        </p:txBody>
      </p:sp>
      <p:sp>
        <p:nvSpPr>
          <p:cNvPr name="TextBox 12" id="12"/>
          <p:cNvSpPr txBox="true"/>
          <p:nvPr/>
        </p:nvSpPr>
        <p:spPr>
          <a:xfrm rot="0">
            <a:off x="6127391" y="3966933"/>
            <a:ext cx="6311120" cy="943100"/>
          </a:xfrm>
          <a:prstGeom prst="rect">
            <a:avLst/>
          </a:prstGeom>
        </p:spPr>
        <p:txBody>
          <a:bodyPr anchor="t" rtlCol="false" tIns="0" lIns="0" bIns="0" rIns="0">
            <a:spAutoFit/>
          </a:bodyPr>
          <a:lstStyle/>
          <a:p>
            <a:pPr algn="l">
              <a:lnSpc>
                <a:spcPts val="7175"/>
              </a:lnSpc>
            </a:pPr>
            <a:r>
              <a:rPr lang="en-US" sz="6768" b="true">
                <a:solidFill>
                  <a:srgbClr val="2C6AD3"/>
                </a:solidFill>
                <a:latin typeface="Montserrat Heavy"/>
                <a:ea typeface="Montserrat Heavy"/>
                <a:cs typeface="Montserrat Heavy"/>
                <a:sym typeface="Montserrat Heavy"/>
              </a:rPr>
              <a:t>Visualisasi</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DAGlIhHSAK8</dc:identifier>
  <dcterms:modified xsi:type="dcterms:W3CDTF">2011-08-01T06:04:30Z</dcterms:modified>
  <cp:revision>1</cp:revision>
  <dc:title>White Blue Minimalist Logistic Presentation</dc:title>
</cp:coreProperties>
</file>